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2CA"/>
          </a:solidFill>
        </a:fill>
      </a:tcStyle>
    </a:wholeTbl>
    <a:band2H>
      <a:tcTxStyle b="def" i="def"/>
      <a:tcStyle>
        <a:tcBdr/>
        <a:fill>
          <a:solidFill>
            <a:srgbClr val="FFEAE6"/>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4" name="Shape 74"/>
          <p:cNvSpPr/>
          <p:nvPr>
            <p:ph type="sldImg"/>
          </p:nvPr>
        </p:nvSpPr>
        <p:spPr>
          <a:xfrm>
            <a:off x="1143000" y="685800"/>
            <a:ext cx="4572000" cy="3429000"/>
          </a:xfrm>
          <a:prstGeom prst="rect">
            <a:avLst/>
          </a:prstGeom>
        </p:spPr>
        <p:txBody>
          <a:bodyPr/>
          <a:lstStyle/>
          <a:p>
            <a:pPr/>
          </a:p>
        </p:txBody>
      </p:sp>
      <p:sp>
        <p:nvSpPr>
          <p:cNvPr id="75" name="Shape 7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buSzPct val="100000"/>
              <a:buChar char="•"/>
            </a:pPr>
            <a:r>
              <a:t>The instructor’s function in this workshop is to help the participant retain as much pertinent material as possible.</a:t>
            </a:r>
          </a:p>
          <a:p>
            <a:pPr>
              <a:buSzPct val="100000"/>
              <a:buChar char="•"/>
            </a:pPr>
            <a:r>
              <a:t>Refer to NOTES TO THE INSTRUCTOR on page 1 of the Instructor’s Workbook for important information before presenting this workshop.</a:t>
            </a:r>
          </a:p>
          <a:p>
            <a:pPr>
              <a:buSzPct val="100000"/>
              <a:buChar char="•"/>
            </a:pPr>
            <a:r>
              <a:t>Take this opportunity to introduce yourself and establish your credibility for the subject matter with a short overview of your past/current leadership positions in your Optimist and everyday life.</a:t>
            </a:r>
          </a:p>
          <a:p>
            <a:pPr>
              <a:buSzPct val="100000"/>
              <a:buChar char="•"/>
            </a:pPr>
            <a:r>
              <a:t>You will need the following materials for each participant:</a:t>
            </a:r>
          </a:p>
          <a:p>
            <a:pPr lvl="1" marL="457200" indent="0">
              <a:buSzPct val="100000"/>
              <a:buChar char="•"/>
            </a:pPr>
            <a:r>
              <a:t>Participant’s Workbook</a:t>
            </a:r>
          </a:p>
          <a:p>
            <a:pPr lvl="1" marL="457200" indent="0">
              <a:buSzPct val="100000"/>
              <a:buChar char="•"/>
            </a:pPr>
            <a:r>
              <a:t>Set of your club’s bylaws (or set for self and each participant)</a:t>
            </a:r>
          </a:p>
          <a:p>
            <a:pPr lvl="1" marL="457200" indent="0">
              <a:buSzPct val="100000"/>
              <a:buChar char="•"/>
            </a:pPr>
            <a:r>
              <a:t>Set of Optimist International bylaws</a:t>
            </a:r>
          </a:p>
          <a:p>
            <a:pPr lvl="1" marL="457200" indent="0">
              <a:buSzPct val="100000"/>
              <a:buChar char="•"/>
            </a:pPr>
            <a:r>
              <a:t>Copies of Script Activities page 14c, pages 27 d-f</a:t>
            </a:r>
          </a:p>
          <a:p>
            <a:pPr lvl="1" marL="457200" indent="0">
              <a:buSzPct val="100000"/>
              <a:buChar char="•"/>
            </a:pPr>
            <a:r>
              <a:t>Optional: copies of the Chart of Motions on page 26</a:t>
            </a:r>
          </a:p>
          <a:p>
            <a:pPr lvl="1" marL="457200" indent="0">
              <a:buSzPct val="100000"/>
              <a:buChar char="•"/>
            </a:pPr>
            <a:r>
              <a:t>Copy of the Optimist Creed for each participant.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buSzPct val="100000"/>
              <a:buChar char="•"/>
            </a:pPr>
            <a:r>
              <a:t>Basic Principle No. 2 – Ensure justice, courtesy, and equal treatment to all members</a:t>
            </a:r>
          </a:p>
          <a:p>
            <a:pPr>
              <a:buSzPct val="100000"/>
              <a:buChar char="•"/>
            </a:pPr>
            <a:r>
              <a:t>Do not lose control of the meeting; follow the basic rules.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buSzPct val="100000"/>
              <a:buChar char="•"/>
            </a:pPr>
            <a:r>
              <a:t>Basic Principle No. 3 – Serve the will of the majority.</a:t>
            </a: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buSzPct val="100000"/>
              <a:buChar char="•"/>
            </a:pPr>
            <a:r>
              <a:t>Basic Principle No. 4 – Preserve the right of the minority to be heard.</a:t>
            </a:r>
          </a:p>
          <a:p>
            <a:pPr>
              <a:buSzPct val="100000"/>
              <a:buChar char="•"/>
            </a:pPr>
            <a:r>
              <a:t>Again, do not lose control of the meeting; follow the basic rules.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buSzPct val="100000"/>
              <a:buChar char="•"/>
            </a:pPr>
            <a:r>
              <a:t>Continuing on page 4 of the Instructor’s Manual.</a:t>
            </a:r>
          </a:p>
          <a:p>
            <a:pPr>
              <a:buSzPct val="100000"/>
              <a:buChar char="•"/>
            </a:pPr>
            <a:r>
              <a:t>Refer participants to page 4 of their manual.</a:t>
            </a:r>
          </a:p>
          <a:p>
            <a:pPr>
              <a:buSzPct val="100000"/>
              <a:buChar char="•"/>
            </a:pPr>
            <a:r>
              <a:t>This slide gives an overview of the rules to be covered.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buSzPct val="100000"/>
              <a:buChar char="•"/>
            </a:pPr>
            <a:r>
              <a:t>Continuing on page 4 of the Instructor’s Manual</a:t>
            </a:r>
          </a:p>
          <a:p>
            <a:pPr>
              <a:buSzPct val="100000"/>
              <a:buChar char="•"/>
            </a:pPr>
            <a:r>
              <a:t>Refer participants to page 4 of their manual.</a:t>
            </a:r>
          </a:p>
          <a:p>
            <a:pPr>
              <a:buSzPct val="100000"/>
              <a:buChar char="•"/>
            </a:pPr>
            <a:r>
              <a:t>Work through all this material in the context of your club’s and Optimist International’s bylaws.  </a:t>
            </a:r>
          </a:p>
          <a:p>
            <a:pPr>
              <a:buSzPct val="100000"/>
              <a:buChar char="•"/>
            </a:pPr>
            <a:r>
              <a:t>You may want to refer to them occasionally to see what they say on particular matters.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buSzPct val="100000"/>
              <a:buChar char="•"/>
            </a:pPr>
            <a:r>
              <a:t>Ask for show of hands who has seen their club bylaws</a:t>
            </a:r>
          </a:p>
          <a:p>
            <a:pPr>
              <a:buSzPct val="100000"/>
              <a:buChar char="•"/>
            </a:pPr>
            <a:r>
              <a:t>Incumbent on members to know the rules</a:t>
            </a:r>
          </a:p>
          <a:p>
            <a:pPr>
              <a:buSzPct val="100000"/>
              <a:buChar char="•"/>
            </a:pPr>
            <a:r>
              <a:t>Bylaws and parliamentary authority are where members find parameters for elections, nominations, and jobs to which they may be assigned.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buSzPct val="100000"/>
              <a:buChar char="•"/>
            </a:pPr>
            <a:r>
              <a:t>Bottom of page 4</a:t>
            </a:r>
          </a:p>
          <a:p>
            <a:pPr>
              <a:buSzPct val="100000"/>
              <a:buChar char="•"/>
            </a:pPr>
            <a:r>
              <a:t>We now transition from rules to decorum, or how to conduct themselves properly in a meeting.</a:t>
            </a:r>
          </a:p>
          <a:p>
            <a:pPr>
              <a:buSzPct val="100000"/>
              <a:buChar char="•"/>
            </a:pPr>
            <a:r>
              <a:t>Proper decorum avoids many problems.</a:t>
            </a:r>
          </a:p>
          <a:p>
            <a:pPr>
              <a:buSzPct val="100000"/>
              <a:buChar char="•"/>
            </a:pPr>
            <a:r>
              <a:t>In an international convention setting, formal decorum is expected at all times.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t>When another has the floor, it is incumbent on every member to listen attentively and refrain from conversation.</a:t>
            </a:r>
          </a:p>
          <a:p>
            <a:pPr/>
            <a:r>
              <a:t>Enrichment activity offered with regard to Terminology. </a:t>
            </a:r>
          </a:p>
          <a:p>
            <a:pPr/>
            <a:r>
              <a:t>Participants may keep a running glossary of specific words as you progress through this material.</a:t>
            </a:r>
          </a:p>
          <a:p>
            <a:pPr/>
            <a:r>
              <a:t>Glossary available in the back of Goers’ Guide to Parliamentary Procedure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buSzPct val="100000"/>
              <a:buChar char="•"/>
            </a:pPr>
            <a:r>
              <a:t>The Let’s Review is an enrichment activity that will reinforce learning.</a:t>
            </a:r>
          </a:p>
          <a:p>
            <a:pPr>
              <a:buSzPct val="100000"/>
              <a:buChar char="•"/>
            </a:pPr>
            <a:r>
              <a:t>Refer to the Instructor’s Notes on page 5 of your manual.</a:t>
            </a:r>
          </a:p>
          <a:p>
            <a:pPr>
              <a:buSzPct val="100000"/>
              <a:buChar char="•"/>
            </a:pPr>
            <a:r>
              <a:t>Read through the instructions with the group and determine whether to work as a group, subgroups or individually on this part, and check the answers together.</a:t>
            </a:r>
          </a:p>
          <a:p>
            <a:pPr>
              <a:buSzPct val="100000"/>
              <a:buChar char="•"/>
            </a:pPr>
            <a:r>
              <a:t>Refer to page 6a of the Instructor’s Workbook for answers to the exercise.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buSzPct val="100000"/>
              <a:buChar char="•"/>
            </a:pPr>
            <a:r>
              <a:t>Refer participants to page 7 of their workbook.</a:t>
            </a:r>
          </a:p>
          <a:p>
            <a:pPr>
              <a:buSzPct val="100000"/>
              <a:buChar char="•"/>
            </a:pPr>
            <a:r>
              <a:t>Now that some of the basics have been discussed, it is time to discuss some of the procedures.</a:t>
            </a:r>
          </a:p>
          <a:p>
            <a:pPr>
              <a:buSzPct val="100000"/>
              <a:buChar char="•"/>
            </a:pPr>
            <a:r>
              <a:t>Let’s talk about MOTIONS:  what to do, what to say, when to say it and how to say it.</a:t>
            </a:r>
          </a:p>
          <a:p>
            <a:pPr>
              <a:buSzPct val="100000"/>
              <a:buChar char="•"/>
            </a:pPr>
            <a:r>
              <a:t>Topic is not in order to be discussed unless it has been properly introduced by a motion.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a:p>
        </p:txBody>
      </p:sp>
      <p:sp>
        <p:nvSpPr>
          <p:cNvPr id="89" name="Shape 89"/>
          <p:cNvSpPr/>
          <p:nvPr>
            <p:ph type="body" sz="quarter" idx="1"/>
          </p:nvPr>
        </p:nvSpPr>
        <p:spPr>
          <a:prstGeom prst="rect">
            <a:avLst/>
          </a:prstGeom>
        </p:spPr>
        <p:txBody>
          <a:bodyPr/>
          <a:lstStyle/>
          <a:p>
            <a:pPr/>
            <a:r>
              <a:t>This slide gives an overview of the workshop.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lvl1pPr>
              <a:buSzPct val="100000"/>
              <a:buChar char="•"/>
            </a:lvl1pPr>
          </a:lstStyle>
          <a:p>
            <a:pPr/>
            <a:r>
              <a:t>Knowing how to offer a motion properly is valuable and can be an advantage over those who do not know.</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buSzPct val="100000"/>
              <a:buChar char="•"/>
            </a:pPr>
            <a:r>
              <a:t>When the Chair assigns the floor he/she tries to be impartial and fair.</a:t>
            </a:r>
          </a:p>
          <a:p>
            <a:pPr>
              <a:buSzPct val="100000"/>
              <a:buChar char="•"/>
            </a:pPr>
            <a:r>
              <a:t>Tries to assign the floor to opposing views alternately</a:t>
            </a:r>
          </a:p>
          <a:p>
            <a:pPr>
              <a:buSzPct val="100000"/>
              <a:buChar char="•"/>
            </a:pPr>
            <a:r>
              <a:t>Easier at convention where pro and con microphones are assigned</a:t>
            </a:r>
          </a:p>
          <a:p>
            <a:pPr>
              <a:buSzPct val="100000"/>
              <a:buChar char="•"/>
            </a:pPr>
            <a:r>
              <a:t>Not as easy at individual club board meeting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buSzPct val="100000"/>
              <a:buChar char="•"/>
            </a:pPr>
            <a:r>
              <a:t>Continuing on Page 8 of Instructor’s and Participants’ Workbooks.</a:t>
            </a:r>
          </a:p>
          <a:p>
            <a:pPr>
              <a:buSzPct val="100000"/>
              <a:buChar char="•"/>
            </a:pPr>
            <a:r>
              <a:t>Knowing  how to offer a motion property in a meeting is a valuable tool that sets the member apart from those who don’t understand the process which in some cases is just about everyone.</a:t>
            </a:r>
          </a:p>
          <a:p>
            <a:pPr>
              <a:buSzPct val="100000"/>
              <a:buChar char="•"/>
            </a:pPr>
            <a:r>
              <a:t>Do not say “I make a motion ..” It is physically awkward, grammatically incorrect, and therefore wrong.</a:t>
            </a:r>
          </a:p>
          <a:p>
            <a:pPr>
              <a:buSzPct val="100000"/>
              <a:buChar char="•"/>
            </a:pPr>
            <a:r>
              <a:t>The proper was is to say “I move that …”</a:t>
            </a:r>
          </a:p>
          <a:p>
            <a:pPr>
              <a:buSzPct val="100000"/>
              <a:buChar char="•"/>
            </a:pPr>
            <a:r>
              <a:t>Motion is stated in the positive so that members understand that a yes vote means they are in favor and a no vote means they are opposed to your motion</a:t>
            </a:r>
          </a:p>
          <a:p>
            <a:pPr>
              <a:buSzPct val="100000"/>
              <a:buChar char="•"/>
            </a:pPr>
            <a:r>
              <a:t>If your motion is long, write it out precisely and hand it to the chair or secretary so it may be recorded properly.</a:t>
            </a:r>
          </a:p>
          <a:p>
            <a:pPr>
              <a:buSzPct val="100000"/>
              <a:buChar char="•"/>
            </a:pPr>
            <a:r>
              <a:t>State motion with no debate; brief introductory explanation before offering motion is allowed</a:t>
            </a:r>
          </a:p>
          <a:p>
            <a:pPr>
              <a:buSzPct val="100000"/>
              <a:buChar char="•"/>
            </a:pPr>
            <a:r>
              <a:t>Time of motion is NOT the time to debate the issue</a:t>
            </a:r>
          </a:p>
          <a:p>
            <a:pPr>
              <a:buSzPct val="100000"/>
              <a:buChar char="•"/>
            </a:pPr>
            <a:r>
              <a:t>Maker of the motion has the right to speak first and last during the debate.</a:t>
            </a:r>
          </a:p>
          <a:p>
            <a:pPr>
              <a:buSzPct val="100000"/>
              <a:buChar char="•"/>
            </a:pPr>
            <a:r>
              <a:t>Maker may not speak against own motion, but if persuaded by debate, may vote against it.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buSzPct val="100000"/>
              <a:buChar char="•"/>
            </a:pPr>
            <a:r>
              <a:t>Refer to page 8 of Instructors’ Manual</a:t>
            </a:r>
          </a:p>
          <a:p>
            <a:pPr>
              <a:buSzPct val="100000"/>
              <a:buChar char="•"/>
            </a:pPr>
            <a:r>
              <a:t>Seconding a motion is so misunderstood.  Stress the reasons as explained the the participant’s workbook.</a:t>
            </a:r>
          </a:p>
          <a:p>
            <a:pPr>
              <a:buSzPct val="100000"/>
              <a:buChar char="•"/>
            </a:pPr>
            <a:r>
              <a:t>Second lets the chair know that more than one person wants to spend the time of the group on discussing the issue.</a:t>
            </a:r>
          </a:p>
          <a:p>
            <a:pPr>
              <a:buSzPct val="100000"/>
              <a:buChar char="•"/>
            </a:pPr>
            <a:r>
              <a:t>Record second in minutes.  Not necessary to record name of the maker.</a:t>
            </a:r>
          </a:p>
          <a:p>
            <a:pPr>
              <a:buSzPct val="100000"/>
              <a:buChar char="•"/>
            </a:pPr>
            <a:r>
              <a:t>A member will second a motion to which he is opposed for the very purpose of having the group decide the issue once and for all.</a:t>
            </a:r>
          </a:p>
          <a:p>
            <a:pPr>
              <a:buSzPct val="100000"/>
              <a:buChar char="•"/>
            </a:pPr>
            <a:r>
              <a:t>The member who seconds the motion may speak and vote against it.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buSzPct val="100000"/>
              <a:buChar char="•"/>
            </a:pPr>
            <a:r>
              <a:t>Continuing with page 8:</a:t>
            </a:r>
          </a:p>
          <a:p>
            <a:pPr>
              <a:buSzPct val="100000"/>
              <a:buChar char="•"/>
            </a:pPr>
            <a:r>
              <a:t>At this point, and not before, the motion becomes the property of the group and only the group can dispose of it.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buSzPct val="100000"/>
              <a:buChar char="•"/>
            </a:pPr>
            <a:r>
              <a:t>This is an example of a properly stated motion.</a:t>
            </a:r>
          </a:p>
          <a:p>
            <a:pPr>
              <a:buSzPct val="100000"/>
              <a:buChar char="•"/>
            </a:pPr>
            <a:r>
              <a:t>Resolutions are included here purely for the sake of thoroughness.  </a:t>
            </a:r>
          </a:p>
          <a:p>
            <a:pPr>
              <a:buSzPct val="100000"/>
              <a:buChar char="•"/>
            </a:pPr>
            <a:r>
              <a:t>Occasionally members want to draft a formal resolution so here is a sample.</a:t>
            </a:r>
          </a:p>
          <a:p>
            <a:pPr>
              <a:buSzPct val="100000"/>
              <a:buChar char="•"/>
            </a:pPr>
            <a:r>
              <a:t>A resolution is the same as a main motion except that it is always written out in a series of resolved clauses and often contains some pertinent debate in a preamble consisting of whereas clauses.</a:t>
            </a:r>
          </a:p>
          <a:p>
            <a:pPr>
              <a:buSzPct val="100000"/>
              <a:buChar char="•"/>
            </a:pPr>
            <a:r>
              <a:t>Resolutions by town or state governments are encouraged to recognize special Optimist activities such as Youth Appreciation Week.</a:t>
            </a:r>
          </a:p>
          <a:p>
            <a:pPr>
              <a:buSzPct val="100000"/>
              <a:buChar char="•"/>
            </a:pPr>
            <a:r>
              <a:t>There is not need to spend much time on this unless someone is particularly interested.</a:t>
            </a:r>
          </a:p>
          <a:p>
            <a:pPr>
              <a:buSzPct val="100000"/>
              <a:buChar char="•"/>
            </a:pPr>
            <a:r>
              <a:t>Same motion in resolution form is presented on page 9 of Instructor’s and Participants’ Workbooks.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buSzPct val="100000"/>
              <a:buChar char="•"/>
            </a:pPr>
            <a:r>
              <a:t>Page 9 continued</a:t>
            </a:r>
          </a:p>
          <a:p>
            <a:pPr>
              <a:buSzPct val="100000"/>
              <a:buChar char="•"/>
            </a:pPr>
            <a:r>
              <a:t>General rule of debate: each member may speak twice, for 10 minutes, to each motion, but may not speak a second time until all members who wish to have spoken once.</a:t>
            </a:r>
          </a:p>
          <a:p>
            <a:pPr>
              <a:buSzPct val="100000"/>
              <a:buChar char="•"/>
            </a:pPr>
            <a:r>
              <a:t>At the Optimist International convention, members are limited to 2 minutes.  This is also a good guideline if meeting time is limited.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Shape 300"/>
          <p:cNvSpPr/>
          <p:nvPr>
            <p:ph type="sldImg"/>
          </p:nvPr>
        </p:nvSpPr>
        <p:spPr>
          <a:prstGeom prst="rect">
            <a:avLst/>
          </a:prstGeom>
        </p:spPr>
        <p:txBody>
          <a:bodyPr/>
          <a:lstStyle/>
          <a:p>
            <a:pPr/>
          </a:p>
        </p:txBody>
      </p:sp>
      <p:sp>
        <p:nvSpPr>
          <p:cNvPr id="301" name="Shape 301"/>
          <p:cNvSpPr/>
          <p:nvPr>
            <p:ph type="body" sz="quarter" idx="1"/>
          </p:nvPr>
        </p:nvSpPr>
        <p:spPr>
          <a:prstGeom prst="rect">
            <a:avLst/>
          </a:prstGeom>
        </p:spPr>
        <p:txBody>
          <a:bodyPr/>
          <a:lstStyle/>
          <a:p>
            <a:pPr>
              <a:buSzPct val="100000"/>
              <a:buChar char="•"/>
            </a:pPr>
            <a:r>
              <a:t>Refer to page 10 of Instructor’s Manual.</a:t>
            </a:r>
          </a:p>
          <a:p>
            <a:pPr>
              <a:buSzPct val="100000"/>
              <a:buChar char="•"/>
            </a:pPr>
            <a:r>
              <a:t>Make sure everyone understands the correct wording.</a:t>
            </a:r>
          </a:p>
          <a:p>
            <a:pPr>
              <a:buSzPct val="100000"/>
              <a:buChar char="•"/>
            </a:pPr>
            <a:r>
              <a:t>Rules of debate are for protection of the assembly. Rules should be enforced gently but firmly and always with courtesy.</a:t>
            </a:r>
          </a:p>
          <a:p>
            <a:pPr>
              <a:buSzPct val="100000"/>
              <a:buChar char="•"/>
            </a:pPr>
            <a:r>
              <a:t>Votes have been lost because a president didn’t understand when the group was ready to vote and didn’t take the time to vote in time.</a:t>
            </a:r>
          </a:p>
          <a:p>
            <a:pPr>
              <a:buSzPct val="100000"/>
              <a:buChar char="•"/>
            </a:pPr>
            <a:r>
              <a:t>Techniques to “nudge” the members along to a vote.</a:t>
            </a:r>
          </a:p>
          <a:p>
            <a:pPr lvl="1" marL="457200" indent="0">
              <a:buSzPct val="100000"/>
              <a:buChar char="•"/>
            </a:pPr>
            <a:r>
              <a:t>Ask, “Is there any NEW information to come before us on this issue?”</a:t>
            </a:r>
          </a:p>
          <a:p>
            <a:pPr lvl="1" marL="457200" indent="0">
              <a:buSzPct val="100000"/>
              <a:buChar char="•"/>
            </a:pPr>
            <a:r>
              <a:t>Chair can say, “Are you ready for the question?”  Many members may feel this question means they have to stop talking and vote.</a:t>
            </a:r>
          </a:p>
          <a:p>
            <a:pPr lvl="1" marL="457200" indent="0">
              <a:buSzPct val="100000"/>
              <a:buChar char="•"/>
            </a:pPr>
            <a:r>
              <a:t>If a member says, “No! I want to say something else.” then debate continues.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p>
          <a:p>
            <a:pPr>
              <a:buSzPct val="100000"/>
              <a:buChar char="•"/>
            </a:pPr>
            <a:r>
              <a:t>Refer to page 10 of Instructor’s Manual.</a:t>
            </a:r>
          </a:p>
          <a:p>
            <a:pPr>
              <a:buSzPct val="100000"/>
              <a:buChar char="•"/>
            </a:pPr>
            <a:r>
              <a:t>“The question before us is that we will operate a concession stand at all home games and donate the proceeds to the marching bank’s Uniform Fund.  As many as are in favor of this motion say ‘yes’ (pause). Thank you.”  “As many as are opposed to this motion say ‘no’ (pause).  Thank you.”</a:t>
            </a:r>
          </a:p>
          <a:p>
            <a:pPr>
              <a:buSzPct val="100000"/>
              <a:buChar char="•"/>
            </a:pPr>
            <a:r>
              <a:t>Or “The noes have it, the motion is lost and we will not operate a concession stand at home games.”</a:t>
            </a:r>
          </a:p>
          <a:p>
            <a:pPr>
              <a:buSzPct val="100000"/>
              <a:buChar char="•"/>
            </a:pPr>
            <a:r>
              <a:t>The chair has maximized everyone’s clear understanding of what happened.</a:t>
            </a:r>
          </a:p>
          <a:p>
            <a:pPr>
              <a:buSzPct val="100000"/>
              <a:buChar char="•"/>
            </a:pPr>
            <a:r>
              <a:t>Even if unanimous, the chair should always ask for the note vote. </a:t>
            </a:r>
          </a:p>
          <a:p>
            <a:pPr>
              <a:buSzPct val="100000"/>
              <a:buChar char="•"/>
            </a:pPr>
            <a:r>
              <a:t>Don’t say “those opposed, same sign.”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hape 316"/>
          <p:cNvSpPr/>
          <p:nvPr>
            <p:ph type="sldImg"/>
          </p:nvPr>
        </p:nvSpPr>
        <p:spPr>
          <a:prstGeom prst="rect">
            <a:avLst/>
          </a:prstGeom>
        </p:spPr>
        <p:txBody>
          <a:bodyPr/>
          <a:lstStyle/>
          <a:p>
            <a:pPr/>
          </a:p>
        </p:txBody>
      </p:sp>
      <p:sp>
        <p:nvSpPr>
          <p:cNvPr id="317" name="Shape 317"/>
          <p:cNvSpPr/>
          <p:nvPr>
            <p:ph type="body" sz="quarter" idx="1"/>
          </p:nvPr>
        </p:nvSpPr>
        <p:spPr>
          <a:prstGeom prst="rect">
            <a:avLst/>
          </a:prstGeom>
        </p:spPr>
        <p:txBody>
          <a:bodyPr/>
          <a:lstStyle/>
          <a:p>
            <a:pPr>
              <a:buSzPct val="100000"/>
              <a:buChar char="•"/>
            </a:pPr>
            <a:r>
              <a:t>Refer to pages 11-12 of the Instructor’s Workbook</a:t>
            </a:r>
          </a:p>
          <a:p>
            <a:pPr>
              <a:buSzPct val="100000"/>
              <a:buChar char="•"/>
              <a:defRPr b="1"/>
            </a:pPr>
            <a:r>
              <a:t>Voice Vote</a:t>
            </a:r>
            <a:r>
              <a:rPr b="0"/>
              <a:t>: Most often used; asking members to say yes or aye if they favor a proposal or to say no or nay if they are against.</a:t>
            </a:r>
            <a:endParaRPr b="0"/>
          </a:p>
          <a:p>
            <a:pPr>
              <a:buSzPct val="100000"/>
              <a:buChar char="•"/>
              <a:defRPr b="1"/>
            </a:pPr>
            <a:r>
              <a:t>Show of hands</a:t>
            </a:r>
            <a:r>
              <a:rPr b="0"/>
              <a:t> small groups where everyone can be seen, members asked to raise their hands to indicate their preference on the proposal</a:t>
            </a:r>
            <a:endParaRPr b="0"/>
          </a:p>
          <a:p>
            <a:pPr>
              <a:buSzPct val="100000"/>
              <a:buChar char="•"/>
              <a:defRPr b="1"/>
            </a:pPr>
            <a:r>
              <a:t>What’s Wrong with this Picture?</a:t>
            </a:r>
            <a:r>
              <a:rPr b="0"/>
              <a:t>  ( on page 11) Man in the back row is voting twice.  He might get away with it in a crowd, which is why we take a rising vote in a large group.  The woman in the front row is abstaining from voting which is her right.  No one can be compelled to vote.  But no one is entitled to more than one vote.</a:t>
            </a:r>
            <a:endParaRPr b="0"/>
          </a:p>
          <a:p>
            <a:pPr>
              <a:buSzPct val="100000"/>
              <a:buChar char="•"/>
              <a:defRPr b="1"/>
            </a:pPr>
            <a:r>
              <a:t>Rising Vote:</a:t>
            </a:r>
            <a:r>
              <a:rPr b="0"/>
              <a:t> when 2/3 vote is required, used to verify vote when a member doubts the results and calls for a Division of the Assembly</a:t>
            </a:r>
            <a:endParaRPr b="0"/>
          </a:p>
          <a:p>
            <a:pPr>
              <a:buSzPct val="100000"/>
              <a:buChar char="•"/>
              <a:defRPr b="1"/>
            </a:pPr>
            <a:r>
              <a:t>Roll Call</a:t>
            </a:r>
            <a:r>
              <a:rPr b="0"/>
              <a:t>:  verifies attendance and records how each member votes</a:t>
            </a:r>
            <a:endParaRPr b="0"/>
          </a:p>
          <a:p>
            <a:pPr>
              <a:buSzPct val="100000"/>
              <a:buChar char="•"/>
              <a:defRPr b="1"/>
            </a:pPr>
            <a:r>
              <a:t>Ballot:</a:t>
            </a:r>
            <a:r>
              <a:rPr b="0"/>
              <a:t> by paper or machine, keeps voter’s choice a secret.  The  chair may vote when the vote is by secret ballot since how he votes can not unduly influence others.</a:t>
            </a:r>
            <a:endParaRPr b="0"/>
          </a:p>
          <a:p>
            <a:pPr>
              <a:buSzPct val="100000"/>
              <a:buChar char="•"/>
              <a:defRPr b="1"/>
            </a:pPr>
            <a:r>
              <a:t>General Consent</a:t>
            </a:r>
            <a:r>
              <a:rPr b="0"/>
              <a:t>: voting on routine matters (approval of minutes) The members agree to an action by keeping silent and not raising an objection.  Used in a Consent Agenda. Danger of new presiding officer may over use it and/or use at inappropriate times.  Defense against is the members’ knowledge that they can object to General Consent and thereby force a vote.</a:t>
            </a:r>
            <a:endParaRPr b="0"/>
          </a:p>
          <a:p>
            <a:pPr>
              <a:buSzPct val="100000"/>
              <a:buChar char="•"/>
              <a:defRPr b="1"/>
            </a:pPr>
            <a:r>
              <a:t>Mail or Proxy </a:t>
            </a:r>
            <a:r>
              <a:rPr b="0"/>
              <a:t>and </a:t>
            </a:r>
            <a:r>
              <a:t>Secretary to cast one ballot:</a:t>
            </a:r>
            <a:r>
              <a:rPr b="0"/>
              <a:t> must be authorized in the bylaws.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p>
            <a:pPr/>
            <a:r>
              <a:t>Objectives of this module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buSzPct val="100000"/>
              <a:buChar char="•"/>
            </a:pPr>
            <a:r>
              <a:t>Instructor’s Workbook Pages 12-13.</a:t>
            </a:r>
          </a:p>
          <a:p>
            <a:pPr>
              <a:buSzPct val="100000"/>
              <a:buChar char="•"/>
            </a:pPr>
            <a:r>
              <a:t>The general rule, unless the bylaws say otherwise, is that a majority is any number greater than half of those present and voting. </a:t>
            </a:r>
          </a:p>
          <a:p>
            <a:pPr>
              <a:buSzPct val="100000"/>
              <a:buChar char="•"/>
            </a:pPr>
            <a:r>
              <a:t> Note that the OI Bylaws say about the International Board of Directors’ meetings that “. . . A majority of those present and entitled to vote shall be necessary to give effect to any action of the Board.”  This is a case of the bylaws superseding parliamentary law.  Think about the impact of requiring a majority of those present and choosing to vote against requiring a majority of those present and entitled to vote.  In the first method abstentions are not counted.  In the second method, abstentions are counted, which changes the number required to carry a motion.  Neither method is wrong, they are just distinctly different.</a:t>
            </a:r>
          </a:p>
          <a:p>
            <a:pPr>
              <a:buSzPct val="100000"/>
              <a:buChar char="•"/>
            </a:pPr>
            <a:r>
              <a:t>When a 2/3 vote is required on a motion, as it is to Limit Debate and to Call the Question, it means that someone’s rights are being infringed upon in some way.  In these cases it would be the basic right to full and free debate.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a:p>
        </p:txBody>
      </p:sp>
      <p:sp>
        <p:nvSpPr>
          <p:cNvPr id="333" name="Shape 333"/>
          <p:cNvSpPr/>
          <p:nvPr>
            <p:ph type="body" sz="quarter" idx="1"/>
          </p:nvPr>
        </p:nvSpPr>
        <p:spPr>
          <a:prstGeom prst="rect">
            <a:avLst/>
          </a:prstGeom>
        </p:spPr>
        <p:txBody>
          <a:bodyPr/>
          <a:lstStyle/>
          <a:p>
            <a:pPr>
              <a:buSzPct val="100000"/>
              <a:buChar char="•"/>
            </a:pPr>
            <a:r>
              <a:t>Refer to page 14 and 14A of Instructor’s Manual.</a:t>
            </a:r>
          </a:p>
          <a:p>
            <a:pPr>
              <a:buSzPct val="100000"/>
              <a:buChar char="•"/>
            </a:pPr>
            <a:r>
              <a:t>Extra Script Activity “Processing a Motion” is available on page 14b &amp; c of the Instructors’ Workbook and may be used at this point.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buSzPct val="100000"/>
              <a:buChar char="•"/>
            </a:pPr>
            <a:r>
              <a:t>Refer to Instructor’s Workbook Page 15</a:t>
            </a:r>
          </a:p>
          <a:p>
            <a:pPr>
              <a:buSzPct val="100000"/>
              <a:buChar char="•"/>
            </a:pPr>
            <a:r>
              <a:t>Ask participants to turn to page 15 of their manual.</a:t>
            </a:r>
          </a:p>
          <a:p>
            <a:pPr>
              <a:buSzPct val="100000"/>
              <a:buChar char="•"/>
            </a:pPr>
            <a:r>
              <a:t>The agenda shown here is the generic variety found in major parliamentary authorities.</a:t>
            </a:r>
          </a:p>
          <a:p>
            <a:pPr>
              <a:buSzPct val="100000"/>
              <a:buChar char="•"/>
            </a:pPr>
            <a:r>
              <a:t>Each group will tailor the basic agenda to meet the needs of the groups in any particular meeting.</a:t>
            </a:r>
          </a:p>
          <a:p>
            <a:pPr>
              <a:buSzPct val="100000"/>
              <a:buChar char="•"/>
            </a:pPr>
            <a:r>
              <a:t>We will also use the agenda to explain the most pertinent details of a meeting and how to handle them.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p>
            <a:pPr>
              <a:buSzPct val="100000"/>
              <a:buChar char="•"/>
            </a:pPr>
            <a:r>
              <a:t>The gavel is a symbol of authority.  Use a light tap of the gavel to bring the members to order and adjourn and otherwise leave it lay on the podium.</a:t>
            </a:r>
          </a:p>
          <a:p>
            <a:pPr>
              <a:buSzPct val="100000"/>
              <a:buChar char="•"/>
              <a:defRPr b="1"/>
            </a:pPr>
            <a:r>
              <a:t>Minutes:</a:t>
            </a:r>
            <a:r>
              <a:rPr b="0"/>
              <a:t> Refer to page 17 Instructor’s workbook, and Participant’s Workbook for in-depth look at “Contents of Minutes.”  This can be used as a reference page and, depending on time available, does not have to be covered in detail.</a:t>
            </a:r>
            <a:endParaRPr b="0"/>
          </a:p>
          <a:p>
            <a:pPr>
              <a:buSzPct val="100000"/>
              <a:buChar char="•"/>
            </a:pPr>
            <a:r>
              <a:t>A savvy presiding officer often moves the organization along with the momentum of his own energy and enthusiasm.</a:t>
            </a:r>
          </a:p>
          <a:p>
            <a:pPr>
              <a:buSzPct val="100000"/>
              <a:buChar char="•"/>
            </a:pPr>
            <a:r>
              <a:t>Each meeting should be planned from beginning to end with an eye to motivating and encouraging members to fully and willingly participate</a:t>
            </a:r>
          </a:p>
          <a:p>
            <a:pPr>
              <a:buSzPct val="100000"/>
              <a:buChar char="•"/>
            </a:pPr>
            <a:r>
              <a:t>In other words, effective meetings don’t just happen all by themselves – they take planning and leadership.</a:t>
            </a:r>
          </a:p>
          <a:p>
            <a:pPr>
              <a:buSzPct val="100000"/>
              <a:buChar char="•"/>
            </a:pPr>
            <a:r>
              <a:t>A presiding officer needs to consider what words he will say at every pivotal juncture in the agenda. </a:t>
            </a:r>
          </a:p>
          <a:p>
            <a:pPr>
              <a:buSzPct val="100000"/>
              <a:buChar char="•"/>
            </a:pPr>
            <a:r>
              <a:t>When he announces the vote on a motion, what will he say next?  He will say, “The next item on the agenda is. . .”</a:t>
            </a:r>
          </a:p>
          <a:p>
            <a:pPr>
              <a:buSzPct val="100000"/>
              <a:buChar char="•"/>
            </a:pPr>
            <a:r>
              <a:t>The chair should know which committee chairmen have reports and he should not waste time calling on those who don’t.</a:t>
            </a:r>
          </a:p>
          <a:p>
            <a:pPr>
              <a:buSzPct val="100000"/>
              <a:buChar char="•"/>
            </a:pPr>
            <a:r>
              <a:t>The chair should never ask if there is any unfinished business.  </a:t>
            </a:r>
          </a:p>
          <a:p>
            <a:pPr>
              <a:buSzPct val="100000"/>
              <a:buChar char="•"/>
            </a:pPr>
            <a:r>
              <a:t>If the premier leader of the group doesn’t know what business is unfinished the group is in big trouble.  The chair simply brings up each item of unfinished business, if there is any and then says, “There being no further unfinished business, is there any new business to come before us at this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p>
            <a:pPr>
              <a:buSzPct val="100000"/>
              <a:buChar char="•"/>
            </a:pPr>
            <a:r>
              <a:t>Instructor’s Workbook Page 18</a:t>
            </a:r>
          </a:p>
          <a:p>
            <a:pPr>
              <a:buSzPct val="100000"/>
              <a:buChar char="•"/>
            </a:pPr>
            <a:r>
              <a:t>Treasurer’s Report: Treasurer reports the balance on hand as of last report, total receipts and total disbursements since last report and current balance.  This balance is all that needs to be reported in the minutes.</a:t>
            </a:r>
          </a:p>
          <a:p>
            <a:pPr>
              <a:buSzPct val="100000"/>
              <a:buChar char="•"/>
            </a:pPr>
            <a:r>
              <a:t>A committee can spend more time looking at a subject in-depth and has more freedom to explore all the options than is possible in a larger group.  When the committee decides on its recommendation to the membership, it should also draft a motion to implement that recommendation and be prepared to make the motion at the conclusion of the report.  Never rely on the general membership to figure out what, exactly, the committee wants done.  Tell them in the motion and then let the membership make the final decision through deliberations and amendment.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buSzPct val="100000"/>
              <a:buChar char="•"/>
            </a:pPr>
            <a:r>
              <a:t>Refer to page 20 of Instructor’s Manual.</a:t>
            </a:r>
          </a:p>
          <a:p>
            <a:pPr>
              <a:buSzPct val="100000"/>
              <a:buChar char="•"/>
            </a:pPr>
            <a:r>
              <a:t>Items of business are made general and specific orders by means of the parliamentary motion to Postpone to a Set Time.</a:t>
            </a:r>
          </a:p>
          <a:p>
            <a:pPr>
              <a:buSzPct val="100000"/>
              <a:buChar char="•"/>
            </a:pPr>
            <a:r>
              <a:t>Business may not be postponed beyond the next meeting in organizations meeting at regular intervals of weekly or monthly.</a:t>
            </a:r>
          </a:p>
          <a:p>
            <a:pPr>
              <a:buSzPct val="100000"/>
              <a:buChar char="•"/>
            </a:pPr>
            <a:r>
              <a:t>Items may also not be postponed more than three months.</a:t>
            </a:r>
          </a:p>
          <a:p>
            <a:pPr>
              <a:buSzPct val="100000"/>
              <a:buChar char="•"/>
            </a:pPr>
            <a:r>
              <a:t>If it is desired to carry over an item of business longer than a three months then the item should be referred to a committee with instructions as to when to reintroduce the subject.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p>
            <a:pPr>
              <a:buSzPct val="100000"/>
              <a:buChar char="•"/>
            </a:pPr>
            <a:r>
              <a:t>Refer to Instructor’s Workbook pages 21 and 22, same for Participants.</a:t>
            </a:r>
          </a:p>
          <a:p>
            <a:pPr>
              <a:buSzPct val="100000"/>
              <a:buChar char="•"/>
            </a:pPr>
            <a:r>
              <a:t>Review answers found on Instructor’s Workbook pages 22a and 22b.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buSzPct val="100000"/>
              <a:buChar char="•"/>
            </a:pPr>
            <a:r>
              <a:t>Refer Instructor’s Workbook page 23.</a:t>
            </a:r>
          </a:p>
          <a:p>
            <a:pPr>
              <a:buSzPct val="100000"/>
              <a:buChar char="•"/>
            </a:pPr>
            <a:r>
              <a:t>Summarize material in left column of page 23 of Instructor’s Manual.</a:t>
            </a:r>
          </a:p>
          <a:p>
            <a:pPr>
              <a:buSzPct val="100000"/>
              <a:buChar char="•"/>
            </a:pPr>
            <a:r>
              <a:t>Here we will take a basic look at the parliamentary motions so that you can have, at least, a modicum of understanding of what whey are used for and how you can make them work for your group.</a:t>
            </a:r>
          </a:p>
          <a:p>
            <a:pPr>
              <a:buSzPct val="100000"/>
              <a:buChar char="•"/>
            </a:pPr>
            <a:r>
              <a:t>The charts on page 24 contain legends which are self-explanatory.  Below is a brief explanation of the purpose of each of these motions.  Take the time to read the purpose of each motion and then consult the chart to see whether or not it needs a second, can be debated and amended and what vote is necessary for adoption</a:t>
            </a:r>
          </a:p>
          <a:p>
            <a:pPr>
              <a:buSzPct val="100000"/>
              <a:buChar char="•"/>
            </a:pPr>
            <a:r>
              <a:t>Review information on page 25 regarding ranking of motions.  </a:t>
            </a:r>
          </a:p>
          <a:p>
            <a:pPr>
              <a:buSzPct val="100000"/>
              <a:buChar char="•"/>
            </a:pPr>
            <a:r>
              <a:t>Explain charts on page 26.</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buSzPct val="100000"/>
              <a:buChar char="•"/>
            </a:pPr>
            <a:r>
              <a:t>Page 27 for Instructor and Participants</a:t>
            </a:r>
          </a:p>
          <a:p>
            <a:pPr>
              <a:buSzPct val="100000"/>
              <a:buChar char="•"/>
            </a:pPr>
            <a:r>
              <a:t>Ask participants to complete the review.  Answers are on pages 27a and 27b.</a:t>
            </a:r>
          </a:p>
          <a:p>
            <a:pPr>
              <a:buSzPct val="100000"/>
              <a:buChar char="•"/>
            </a:pPr>
            <a:r>
              <a:t>Page 27d - f are an Extra Script Activities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Shape 401"/>
          <p:cNvSpPr/>
          <p:nvPr>
            <p:ph type="sldImg"/>
          </p:nvPr>
        </p:nvSpPr>
        <p:spPr>
          <a:prstGeom prst="rect">
            <a:avLst/>
          </a:prstGeom>
        </p:spPr>
        <p:txBody>
          <a:bodyPr/>
          <a:lstStyle/>
          <a:p>
            <a:pPr/>
          </a:p>
        </p:txBody>
      </p:sp>
      <p:sp>
        <p:nvSpPr>
          <p:cNvPr id="402" name="Shape 402"/>
          <p:cNvSpPr/>
          <p:nvPr>
            <p:ph type="body" sz="quarter" idx="1"/>
          </p:nvPr>
        </p:nvSpPr>
        <p:spPr>
          <a:prstGeom prst="rect">
            <a:avLst/>
          </a:prstGeom>
        </p:spPr>
        <p:txBody>
          <a:bodyPr/>
          <a:lstStyle/>
          <a:p>
            <a:pPr>
              <a:buSzPct val="100000"/>
              <a:buChar char="•"/>
            </a:pPr>
            <a:r>
              <a:t>Refer to pages 28 and 29 of Instructor’s Manual for answers to each question and the corresponding Instructor’s Notes.</a:t>
            </a:r>
          </a:p>
          <a:p>
            <a:pPr>
              <a:buSzPct val="100000"/>
              <a:buChar char="•"/>
            </a:pPr>
            <a:r>
              <a:t>Members who don’t know parliamentary procedures may have no idea how to remedy certain glitches that come up during meetings.</a:t>
            </a:r>
          </a:p>
          <a:p>
            <a:pPr>
              <a:buSzPct val="100000"/>
              <a:buChar char="•"/>
            </a:pPr>
            <a:r>
              <a:t>Read each question and determine the possible solution.</a:t>
            </a:r>
          </a:p>
          <a:p>
            <a:pPr>
              <a:buSzPct val="100000"/>
              <a:buChar char="•"/>
            </a:pPr>
            <a:r>
              <a:t>Refer to the Chart of Motions (handout or page 26) for possible solution(s).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a:p>
        </p:txBody>
      </p:sp>
      <p:sp>
        <p:nvSpPr>
          <p:cNvPr id="105" name="Shape 105"/>
          <p:cNvSpPr/>
          <p:nvPr>
            <p:ph type="body" sz="quarter" idx="1"/>
          </p:nvPr>
        </p:nvSpPr>
        <p:spPr>
          <a:prstGeom prst="rect">
            <a:avLst/>
          </a:prstGeom>
        </p:spPr>
        <p:txBody>
          <a:bodyPr/>
          <a:lstStyle/>
          <a:p>
            <a:pPr/>
            <a:r>
              <a:t>The slide provides the basic agenda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buSzPct val="100000"/>
              <a:buChar char="•"/>
            </a:pPr>
            <a:r>
              <a:t>Conclude by stressing the usefulness of this PGI module for all club members.</a:t>
            </a:r>
          </a:p>
          <a:p>
            <a:pPr>
              <a:buSzPct val="100000"/>
              <a:buChar char="•"/>
            </a:pPr>
            <a:r>
              <a:t>Recommend this module become a prerequisite for all current and incoming Optimist leadership.</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a:p>
        </p:txBody>
      </p:sp>
      <p:sp>
        <p:nvSpPr>
          <p:cNvPr id="417" name="Shape 417"/>
          <p:cNvSpPr/>
          <p:nvPr>
            <p:ph type="body" sz="quarter" idx="1"/>
          </p:nvPr>
        </p:nvSpPr>
        <p:spPr>
          <a:prstGeom prst="rect">
            <a:avLst/>
          </a:prstGeom>
        </p:spPr>
        <p:txBody>
          <a:bodyPr/>
          <a:lstStyle/>
          <a:p>
            <a:pPr>
              <a:buSzPct val="100000"/>
              <a:buChar char="•"/>
            </a:pPr>
            <a:r>
              <a:t>Have participants complete the evaluation and encourage them to continue their education with other Skills Development Modules.</a:t>
            </a:r>
          </a:p>
          <a:p>
            <a:pPr>
              <a:buSzPct val="100000"/>
              <a:buChar char="•"/>
            </a:pPr>
            <a:r>
              <a:t>Conclude with the Optimist Creed (have copies handy for all).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p>
            <a:pPr>
              <a:buSzPct val="100000"/>
              <a:buChar char="•"/>
            </a:pPr>
            <a:r>
              <a:t>Ask participants to turn to page 1 in their Participant's Workbook.</a:t>
            </a:r>
          </a:p>
          <a:p>
            <a:pPr>
              <a:buSzPct val="100000"/>
              <a:buChar char="•"/>
            </a:pPr>
            <a:r>
              <a:t>Many perceive parliamentary rules as the convoluted perversion of a few knowledgeable, strong-minded, and parliamentary-savvy individuals.</a:t>
            </a:r>
          </a:p>
          <a:p>
            <a:pPr>
              <a:buSzPct val="100000"/>
              <a:buChar char="•"/>
            </a:pPr>
            <a:r>
              <a:t>When this module is completed, the objective of parliamentary procedure will be better understood.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lvl1pPr>
              <a:buSzPct val="100000"/>
              <a:buChar char="•"/>
            </a:lvl1pPr>
          </a:lstStyle>
          <a:p>
            <a:pPr/>
            <a:r>
              <a:t>This slide gives module definition of Parliamentary procedure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buSzPct val="100000"/>
              <a:buChar char="•"/>
            </a:pPr>
            <a:r>
              <a:t>Refer participants to page 2 of their workbook.</a:t>
            </a:r>
          </a:p>
          <a:p>
            <a:pPr>
              <a:buSzPct val="100000"/>
              <a:buChar char="•"/>
            </a:pPr>
            <a:r>
              <a:t>The purpose of this section is to provide a perspective of parliamentary rules and their wide application.</a:t>
            </a:r>
          </a:p>
          <a:p>
            <a:pPr>
              <a:buSzPct val="100000"/>
              <a:buChar char="•"/>
            </a:pPr>
            <a:r>
              <a:t>Cover the main points.</a:t>
            </a:r>
          </a:p>
          <a:p>
            <a:pPr>
              <a:buSzPct val="100000"/>
              <a:buChar char="•"/>
            </a:pPr>
            <a:r>
              <a:t>Encourage participants to use the Notes column in their workbook.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buSzPct val="100000"/>
              <a:buChar char="•"/>
            </a:pPr>
            <a:r>
              <a:t>Participants’ Workbook page 3</a:t>
            </a:r>
          </a:p>
          <a:p>
            <a:pPr>
              <a:buSzPct val="100000"/>
              <a:buChar char="•"/>
            </a:pPr>
            <a:r>
              <a:t>These principles are the underpinnings of democracy and need to be covered and understood, but should also take very little time.</a:t>
            </a:r>
          </a:p>
          <a:p>
            <a:pPr>
              <a:buSzPct val="100000"/>
              <a:buChar char="•"/>
            </a:pPr>
            <a:r>
              <a:t>The four slides that follow cover each of the four basic principles.</a:t>
            </a:r>
          </a:p>
          <a:p>
            <a:pPr>
              <a:buSzPct val="100000"/>
              <a:buChar char="•"/>
            </a:pPr>
            <a:r>
              <a:t>Use your own examples to clarify points as needed.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buSzPct val="100000"/>
              <a:buChar char="•"/>
            </a:pPr>
            <a:r>
              <a:t>Basic Principle No.1 – Consider one thing at a time.</a:t>
            </a:r>
          </a:p>
          <a:p>
            <a:pPr>
              <a:buSzPct val="100000"/>
              <a:buChar char="•"/>
            </a:pPr>
            <a:r>
              <a:t>A number of motions may be pending (ex: main motion and several amendments).</a:t>
            </a:r>
          </a:p>
          <a:p>
            <a:pPr>
              <a:buSzPct val="100000"/>
              <a:buChar char="•"/>
            </a:pPr>
            <a:r>
              <a:t>Only the most recently made motion is the immediately pending question to be discussed and considered.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efault">
    <p:spTree>
      <p:nvGrpSpPr>
        <p:cNvPr id="1" name=""/>
        <p:cNvGrpSpPr/>
        <p:nvPr/>
      </p:nvGrpSpPr>
      <p:grpSpPr>
        <a:xfrm>
          <a:off x="0" y="0"/>
          <a:ext cx="0" cy="0"/>
          <a:chOff x="0" y="0"/>
          <a:chExt cx="0" cy="0"/>
        </a:xfrm>
      </p:grpSpPr>
      <p:sp>
        <p:nvSpPr>
          <p:cNvPr id="13" name="Title Text"/>
          <p:cNvSpPr txBox="1"/>
          <p:nvPr>
            <p:ph type="title"/>
          </p:nvPr>
        </p:nvSpPr>
        <p:spPr>
          <a:xfrm>
            <a:off x="914400" y="685800"/>
            <a:ext cx="6324600" cy="1143000"/>
          </a:xfrm>
          <a:prstGeom prst="rect">
            <a:avLst/>
          </a:prstGeom>
        </p:spPr>
        <p:txBody>
          <a:bodyPr/>
          <a:lstStyle/>
          <a:p>
            <a:pPr/>
            <a:r>
              <a:t>Title Text</a:t>
            </a:r>
          </a:p>
        </p:txBody>
      </p:sp>
      <p:sp>
        <p:nvSpPr>
          <p:cNvPr id="14" name="Body Level One…"/>
          <p:cNvSpPr txBox="1"/>
          <p:nvPr>
            <p:ph type="body" sz="quarter" idx="1"/>
          </p:nvPr>
        </p:nvSpPr>
        <p:spPr>
          <a:xfrm>
            <a:off x="2133600" y="3886200"/>
            <a:ext cx="6400800" cy="1771650"/>
          </a:xfrm>
          <a:prstGeom prst="rect">
            <a:avLst/>
          </a:prstGeom>
        </p:spPr>
        <p:txBody>
          <a:bodyPr/>
          <a:lstStyle>
            <a:lvl1pPr marL="0" indent="0">
              <a:buClrTx/>
              <a:buSzTx/>
              <a:buNone/>
              <a:defRPr>
                <a:latin typeface="Arial Black"/>
                <a:ea typeface="Arial Black"/>
                <a:cs typeface="Arial Black"/>
                <a:sym typeface="Arial Black"/>
              </a:defRPr>
            </a:lvl1pPr>
            <a:lvl2pPr marL="0" indent="457200">
              <a:buClrTx/>
              <a:buSzTx/>
              <a:buNone/>
              <a:defRPr>
                <a:latin typeface="Arial Black"/>
                <a:ea typeface="Arial Black"/>
                <a:cs typeface="Arial Black"/>
                <a:sym typeface="Arial Black"/>
              </a:defRPr>
            </a:lvl2pPr>
            <a:lvl3pPr marL="0" indent="914400">
              <a:buClrTx/>
              <a:buSzTx/>
              <a:buNone/>
              <a:defRPr>
                <a:latin typeface="Arial Black"/>
                <a:ea typeface="Arial Black"/>
                <a:cs typeface="Arial Black"/>
                <a:sym typeface="Arial Black"/>
              </a:defRPr>
            </a:lvl3pPr>
            <a:lvl4pPr marL="0" indent="1371600">
              <a:buClrTx/>
              <a:buSzTx/>
              <a:buNone/>
              <a:defRPr>
                <a:latin typeface="Arial Black"/>
                <a:ea typeface="Arial Black"/>
                <a:cs typeface="Arial Black"/>
                <a:sym typeface="Arial Black"/>
              </a:defRPr>
            </a:lvl4pPr>
            <a:lvl5pPr marL="0" indent="1828800">
              <a:buClrTx/>
              <a:buSzTx/>
              <a:buNone/>
              <a:defRPr>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8130892" y="6454876"/>
            <a:ext cx="301909" cy="288825"/>
          </a:xfrm>
          <a:prstGeom prst="rect">
            <a:avLst/>
          </a:prstGeom>
        </p:spPr>
        <p:txBody>
          <a:bodyPr/>
          <a:lstStyle/>
          <a:p>
            <a:pPr/>
            <a:fld id="{86CB4B4D-7CA3-9044-876B-883B54F8677D}" type="slidenum"/>
          </a:p>
        </p:txBody>
      </p:sp>
      <p:pic>
        <p:nvPicPr>
          <p:cNvPr id="16" name="paint.tif" descr="paint.tif"/>
          <p:cNvPicPr>
            <a:picLocks noChangeAspect="1"/>
          </p:cNvPicPr>
          <p:nvPr/>
        </p:nvPicPr>
        <p:blipFill>
          <a:blip r:embed="rId2">
            <a:extLst/>
          </a:blip>
          <a:stretch>
            <a:fillRect/>
          </a:stretch>
        </p:blipFill>
        <p:spPr>
          <a:xfrm>
            <a:off x="914400" y="1828800"/>
            <a:ext cx="8229600" cy="384175"/>
          </a:xfrm>
          <a:prstGeom prst="rect">
            <a:avLst/>
          </a:prstGeom>
          <a:ln w="12700">
            <a:miter lim="400000"/>
          </a:ln>
        </p:spPr>
      </p:pic>
      <p:pic>
        <p:nvPicPr>
          <p:cNvPr id="17" name="smilelogo2[1].jpeg" descr="smilelogo2[1].jpeg"/>
          <p:cNvPicPr>
            <a:picLocks noChangeAspect="1"/>
          </p:cNvPicPr>
          <p:nvPr/>
        </p:nvPicPr>
        <p:blipFill>
          <a:blip r:embed="rId3">
            <a:extLst/>
          </a:blip>
          <a:stretch>
            <a:fillRect/>
          </a:stretch>
        </p:blipFill>
        <p:spPr>
          <a:xfrm>
            <a:off x="7467600" y="1447800"/>
            <a:ext cx="1219200" cy="995363"/>
          </a:xfrm>
          <a:prstGeom prst="rect">
            <a:avLst/>
          </a:prstGeom>
          <a:ln w="12700">
            <a:miter lim="400000"/>
          </a:ln>
        </p:spPr>
      </p:pic>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4" name="Slide Number"/>
          <p:cNvSpPr txBox="1"/>
          <p:nvPr>
            <p:ph type="sldNum" sz="quarter" idx="2"/>
          </p:nvPr>
        </p:nvSpPr>
        <p:spPr>
          <a:prstGeom prst="rect">
            <a:avLst/>
          </a:prstGeom>
        </p:spPr>
        <p:txBody>
          <a:bodyPr/>
          <a:lstStyle/>
          <a:p>
            <a:pPr/>
            <a:fld id="{86CB4B4D-7CA3-9044-876B-883B54F8677D}" type="slidenum"/>
          </a:p>
        </p:txBody>
      </p:sp>
      <p:sp>
        <p:nvSpPr>
          <p:cNvPr id="25" name="Title Text"/>
          <p:cNvSpPr txBox="1"/>
          <p:nvPr>
            <p:ph type="title"/>
          </p:nvPr>
        </p:nvSpPr>
        <p:spPr>
          <a:prstGeom prst="rect">
            <a:avLst/>
          </a:prstGeom>
        </p:spPr>
        <p:txBody>
          <a:bodyPr/>
          <a:lstStyle/>
          <a:p>
            <a:pPr/>
            <a:r>
              <a:t>Title Text</a:t>
            </a:r>
          </a:p>
        </p:txBody>
      </p:sp>
      <p:sp>
        <p:nvSpPr>
          <p:cNvPr id="2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33" name="paint.tif" descr="paint.tif"/>
          <p:cNvPicPr>
            <a:picLocks noChangeAspect="1"/>
          </p:cNvPicPr>
          <p:nvPr/>
        </p:nvPicPr>
        <p:blipFill>
          <a:blip r:embed="rId2">
            <a:extLst/>
          </a:blip>
          <a:stretch>
            <a:fillRect/>
          </a:stretch>
        </p:blipFill>
        <p:spPr>
          <a:xfrm>
            <a:off x="914400" y="1314450"/>
            <a:ext cx="8229600" cy="384175"/>
          </a:xfrm>
          <a:prstGeom prst="rect">
            <a:avLst/>
          </a:prstGeom>
          <a:ln w="12700">
            <a:miter lim="400000"/>
          </a:ln>
        </p:spPr>
      </p:pic>
      <p:pic>
        <p:nvPicPr>
          <p:cNvPr id="34" name="smilelogo2[1].jpeg" descr="smilelogo2[1].jpeg"/>
          <p:cNvPicPr>
            <a:picLocks noChangeAspect="1"/>
          </p:cNvPicPr>
          <p:nvPr/>
        </p:nvPicPr>
        <p:blipFill>
          <a:blip r:embed="rId3">
            <a:extLst/>
          </a:blip>
          <a:stretch>
            <a:fillRect/>
          </a:stretch>
        </p:blipFill>
        <p:spPr>
          <a:xfrm>
            <a:off x="7696200" y="1066800"/>
            <a:ext cx="971550" cy="793750"/>
          </a:xfrm>
          <a:prstGeom prst="rect">
            <a:avLst/>
          </a:prstGeom>
          <a:ln w="12700">
            <a:miter lim="400000"/>
          </a:ln>
        </p:spPr>
      </p:pic>
      <p:sp>
        <p:nvSpPr>
          <p:cNvPr id="35" name="Slide Number"/>
          <p:cNvSpPr txBox="1"/>
          <p:nvPr>
            <p:ph type="sldNum" sz="quarter" idx="2"/>
          </p:nvPr>
        </p:nvSpPr>
        <p:spPr>
          <a:prstGeom prst="rect">
            <a:avLst/>
          </a:prstGeom>
        </p:spPr>
        <p:txBody>
          <a:bodyPr/>
          <a:lstStyle/>
          <a:p>
            <a:pPr/>
            <a:fld id="{86CB4B4D-7CA3-9044-876B-883B54F8677D}" type="slidenum"/>
          </a:p>
        </p:txBody>
      </p:sp>
      <p:sp>
        <p:nvSpPr>
          <p:cNvPr id="36" name="Title Text"/>
          <p:cNvSpPr txBox="1"/>
          <p:nvPr>
            <p:ph type="title"/>
          </p:nvPr>
        </p:nvSpPr>
        <p:spPr>
          <a:prstGeom prst="rect">
            <a:avLst/>
          </a:prstGeom>
        </p:spPr>
        <p:txBody>
          <a:bodyPr/>
          <a:lstStyle/>
          <a:p>
            <a:pPr/>
            <a:r>
              <a:t>Title Text</a:t>
            </a:r>
          </a:p>
        </p:txBody>
      </p:sp>
      <p:sp>
        <p:nvSpPr>
          <p:cNvPr id="37" name="Body Level One…"/>
          <p:cNvSpPr txBox="1"/>
          <p:nvPr>
            <p:ph type="body" sz="half" idx="1"/>
          </p:nvPr>
        </p:nvSpPr>
        <p:spPr>
          <a:xfrm>
            <a:off x="457199" y="1885950"/>
            <a:ext cx="4013672" cy="41719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4" name="Slide Number"/>
          <p:cNvSpPr txBox="1"/>
          <p:nvPr>
            <p:ph type="sldNum" sz="quarter" idx="2"/>
          </p:nvPr>
        </p:nvSpPr>
        <p:spPr>
          <a:prstGeom prst="rect">
            <a:avLst/>
          </a:prstGeom>
        </p:spPr>
        <p:txBody>
          <a:bodyPr/>
          <a:lstStyle/>
          <a:p>
            <a:pPr/>
            <a:fld id="{86CB4B4D-7CA3-9044-876B-883B54F8677D}" type="slidenum"/>
          </a:p>
        </p:txBody>
      </p:sp>
      <p:sp>
        <p:nvSpPr>
          <p:cNvPr id="45" name="Title Text"/>
          <p:cNvSpPr txBox="1"/>
          <p:nvPr>
            <p:ph type="title"/>
          </p:nvPr>
        </p:nvSpPr>
        <p:spPr>
          <a:prstGeom prst="rect">
            <a:avLst/>
          </a:prstGeom>
        </p:spPr>
        <p:txBody>
          <a:bodyPr/>
          <a:lstStyle/>
          <a:p>
            <a:pPr/>
            <a:r>
              <a:t>Title Text</a:t>
            </a:r>
          </a:p>
        </p:txBody>
      </p:sp>
      <p:sp>
        <p:nvSpPr>
          <p:cNvPr id="46" name="Body Level One…"/>
          <p:cNvSpPr txBox="1"/>
          <p:nvPr>
            <p:ph type="body" sz="half" idx="1"/>
          </p:nvPr>
        </p:nvSpPr>
        <p:spPr>
          <a:xfrm>
            <a:off x="4622329" y="1885950"/>
            <a:ext cx="4013672" cy="41719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53" name="paint.tif" descr="paint.tif"/>
          <p:cNvPicPr>
            <a:picLocks noChangeAspect="1"/>
          </p:cNvPicPr>
          <p:nvPr/>
        </p:nvPicPr>
        <p:blipFill>
          <a:blip r:embed="rId2">
            <a:extLst/>
          </a:blip>
          <a:stretch>
            <a:fillRect/>
          </a:stretch>
        </p:blipFill>
        <p:spPr>
          <a:xfrm>
            <a:off x="914400" y="1314450"/>
            <a:ext cx="8229600" cy="384175"/>
          </a:xfrm>
          <a:prstGeom prst="rect">
            <a:avLst/>
          </a:prstGeom>
          <a:ln w="12700">
            <a:miter lim="400000"/>
          </a:ln>
        </p:spPr>
      </p:pic>
      <p:pic>
        <p:nvPicPr>
          <p:cNvPr id="54" name="smilelogo2[1].jpeg" descr="smilelogo2[1].jpeg"/>
          <p:cNvPicPr>
            <a:picLocks noChangeAspect="1"/>
          </p:cNvPicPr>
          <p:nvPr/>
        </p:nvPicPr>
        <p:blipFill>
          <a:blip r:embed="rId3">
            <a:extLst/>
          </a:blip>
          <a:stretch>
            <a:fillRect/>
          </a:stretch>
        </p:blipFill>
        <p:spPr>
          <a:xfrm>
            <a:off x="7696200" y="1066800"/>
            <a:ext cx="971550" cy="793750"/>
          </a:xfrm>
          <a:prstGeom prst="rect">
            <a:avLst/>
          </a:prstGeom>
          <a:ln w="12700">
            <a:miter lim="400000"/>
          </a:ln>
        </p:spPr>
      </p:pic>
      <p:sp>
        <p:nvSpPr>
          <p:cNvPr id="55" name="Slide Number"/>
          <p:cNvSpPr txBox="1"/>
          <p:nvPr>
            <p:ph type="sldNum" sz="quarter" idx="2"/>
          </p:nvPr>
        </p:nvSpPr>
        <p:spPr>
          <a:prstGeom prst="rect">
            <a:avLst/>
          </a:prstGeom>
        </p:spPr>
        <p:txBody>
          <a:bodyPr/>
          <a:lstStyle/>
          <a:p>
            <a:pPr/>
            <a:fld id="{86CB4B4D-7CA3-9044-876B-883B54F8677D}" type="slidenum"/>
          </a:p>
        </p:txBody>
      </p:sp>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sz="half" idx="1"/>
          </p:nvPr>
        </p:nvSpPr>
        <p:spPr>
          <a:xfrm>
            <a:off x="457199" y="1885950"/>
            <a:ext cx="4013672" cy="41719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Rectangle"/>
          <p:cNvSpPr/>
          <p:nvPr>
            <p:ph type="body" sz="half" idx="21"/>
          </p:nvPr>
        </p:nvSpPr>
        <p:spPr>
          <a:xfrm>
            <a:off x="4622329" y="1885950"/>
            <a:ext cx="4013672" cy="4171950"/>
          </a:xfrm>
          <a:prstGeom prst="rect">
            <a:avLst/>
          </a:prstGeom>
        </p:spPr>
        <p:txBody>
          <a:bodyPr/>
          <a:lstStyle/>
          <a:p>
            <a:pPr>
              <a:buChar char=""/>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65" name="paint.tif" descr="paint.tif"/>
          <p:cNvPicPr>
            <a:picLocks noChangeAspect="1"/>
          </p:cNvPicPr>
          <p:nvPr/>
        </p:nvPicPr>
        <p:blipFill>
          <a:blip r:embed="rId2">
            <a:extLst/>
          </a:blip>
          <a:stretch>
            <a:fillRect/>
          </a:stretch>
        </p:blipFill>
        <p:spPr>
          <a:xfrm>
            <a:off x="914400" y="1314450"/>
            <a:ext cx="8229600" cy="384175"/>
          </a:xfrm>
          <a:prstGeom prst="rect">
            <a:avLst/>
          </a:prstGeom>
          <a:ln w="12700">
            <a:miter lim="400000"/>
          </a:ln>
        </p:spPr>
      </p:pic>
      <p:pic>
        <p:nvPicPr>
          <p:cNvPr id="66" name="smilelogo2[1].jpeg" descr="smilelogo2[1].jpeg"/>
          <p:cNvPicPr>
            <a:picLocks noChangeAspect="1"/>
          </p:cNvPicPr>
          <p:nvPr/>
        </p:nvPicPr>
        <p:blipFill>
          <a:blip r:embed="rId3">
            <a:extLst/>
          </a:blip>
          <a:stretch>
            <a:fillRect/>
          </a:stretch>
        </p:blipFill>
        <p:spPr>
          <a:xfrm>
            <a:off x="7696200" y="1066800"/>
            <a:ext cx="971550" cy="793750"/>
          </a:xfrm>
          <a:prstGeom prst="rect">
            <a:avLst/>
          </a:prstGeom>
          <a:ln w="12700">
            <a:miter lim="400000"/>
          </a:ln>
        </p:spPr>
      </p:pic>
      <p:sp>
        <p:nvSpPr>
          <p:cNvPr id="67" name="Slide Number"/>
          <p:cNvSpPr txBox="1"/>
          <p:nvPr>
            <p:ph type="sldNum" sz="quarter" idx="2"/>
          </p:nvPr>
        </p:nvSpPr>
        <p:spPr>
          <a:prstGeom prst="rect">
            <a:avLst/>
          </a:prstGeom>
        </p:spPr>
        <p:txBody>
          <a:bodyPr/>
          <a:lstStyle/>
          <a:p>
            <a:pPr/>
            <a:fld id="{86CB4B4D-7CA3-9044-876B-883B54F8677D}" type="slidenum"/>
          </a:p>
        </p:txBody>
      </p:sp>
      <p:sp>
        <p:nvSpPr>
          <p:cNvPr id="68" name="Title Text"/>
          <p:cNvSpPr txBox="1"/>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aint.tif" descr="paint.tif"/>
          <p:cNvPicPr>
            <a:picLocks noChangeAspect="1"/>
          </p:cNvPicPr>
          <p:nvPr/>
        </p:nvPicPr>
        <p:blipFill>
          <a:blip r:embed="rId2">
            <a:extLst/>
          </a:blip>
          <a:stretch>
            <a:fillRect/>
          </a:stretch>
        </p:blipFill>
        <p:spPr>
          <a:xfrm>
            <a:off x="914400" y="1314450"/>
            <a:ext cx="8229600" cy="384175"/>
          </a:xfrm>
          <a:prstGeom prst="rect">
            <a:avLst/>
          </a:prstGeom>
          <a:ln w="12700">
            <a:miter lim="400000"/>
          </a:ln>
        </p:spPr>
      </p:pic>
      <p:pic>
        <p:nvPicPr>
          <p:cNvPr id="3" name="smilelogo2[1].jpeg" descr="smilelogo2[1].jpeg"/>
          <p:cNvPicPr>
            <a:picLocks noChangeAspect="1"/>
          </p:cNvPicPr>
          <p:nvPr/>
        </p:nvPicPr>
        <p:blipFill>
          <a:blip r:embed="rId3">
            <a:extLst/>
          </a:blip>
          <a:stretch>
            <a:fillRect/>
          </a:stretch>
        </p:blipFill>
        <p:spPr>
          <a:xfrm>
            <a:off x="7696200" y="1066800"/>
            <a:ext cx="971550" cy="793750"/>
          </a:xfrm>
          <a:prstGeom prst="rect">
            <a:avLst/>
          </a:prstGeom>
          <a:ln w="12700">
            <a:miter lim="400000"/>
          </a:ln>
        </p:spPr>
      </p:pic>
      <p:sp>
        <p:nvSpPr>
          <p:cNvPr id="4" name="Slide Number"/>
          <p:cNvSpPr txBox="1"/>
          <p:nvPr>
            <p:ph type="sldNum" sz="quarter" idx="2"/>
          </p:nvPr>
        </p:nvSpPr>
        <p:spPr>
          <a:xfrm>
            <a:off x="8334092" y="6397726"/>
            <a:ext cx="301909" cy="288825"/>
          </a:xfrm>
          <a:prstGeom prst="rect">
            <a:avLst/>
          </a:prstGeom>
          <a:ln w="12700">
            <a:miter lim="400000"/>
          </a:ln>
        </p:spPr>
        <p:txBody>
          <a:bodyPr wrap="none" lIns="45719" rIns="45719" anchor="b">
            <a:spAutoFit/>
          </a:bodyPr>
          <a:lstStyle>
            <a:lvl1pPr algn="r">
              <a:spcBef>
                <a:spcPts val="800"/>
              </a:spcBef>
              <a:defRPr sz="1400">
                <a:solidFill>
                  <a:srgbClr val="5E574E"/>
                </a:solidFill>
                <a:latin typeface="Arial"/>
                <a:ea typeface="Arial"/>
                <a:cs typeface="Arial"/>
                <a:sym typeface="Arial"/>
              </a:defRPr>
            </a:lvl1pPr>
          </a:lstStyle>
          <a:p>
            <a:pPr/>
            <a:fld id="{86CB4B4D-7CA3-9044-876B-883B54F8677D}" type="slidenum"/>
          </a:p>
        </p:txBody>
      </p:sp>
      <p:sp>
        <p:nvSpPr>
          <p:cNvPr id="5" name="Title Text"/>
          <p:cNvSpPr txBox="1"/>
          <p:nvPr>
            <p:ph type="title"/>
          </p:nvPr>
        </p:nvSpPr>
        <p:spPr>
          <a:xfrm>
            <a:off x="406400" y="228600"/>
            <a:ext cx="721360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6" name="Body Level One…"/>
          <p:cNvSpPr txBox="1"/>
          <p:nvPr>
            <p:ph type="body" idx="1"/>
          </p:nvPr>
        </p:nvSpPr>
        <p:spPr>
          <a:xfrm>
            <a:off x="457200" y="1885950"/>
            <a:ext cx="8178800" cy="41719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5pPr>
      <a:lvl6pPr marL="0" marR="0" indent="45720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6pPr>
      <a:lvl7pPr marL="0" marR="0" indent="91440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7pPr>
      <a:lvl8pPr marL="0" marR="0" indent="137160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8pPr>
      <a:lvl9pPr marL="0" marR="0" indent="182880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Black"/>
          <a:ea typeface="Arial Black"/>
          <a:cs typeface="Arial Black"/>
          <a:sym typeface="Arial Black"/>
        </a:defRPr>
      </a:lvl9pPr>
    </p:titleStyle>
    <p:bodyStyle>
      <a:lvl1pPr marL="342900" marR="0" indent="-342900"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rgbClr val="000000"/>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rgbClr val="000000"/>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rgbClr val="000000"/>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rgbClr val="000000"/>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chemeClr val="accent2"/>
        </a:buClr>
        <a:buSzPct val="100000"/>
        <a:buFontTx/>
        <a:buChar char="–"/>
        <a:tabLst/>
        <a:defRPr b="0" baseline="0" cap="none" i="0" spc="0" strike="noStrike" sz="3200" u="none">
          <a:solidFill>
            <a:srgbClr val="000000"/>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chemeClr val="accent2"/>
        </a:buClr>
        <a:buSzPct val="100000"/>
        <a:buFont typeface="Monotype Sorts"/>
        <a:buChar char=""/>
        <a:tabLst/>
        <a:defRPr b="0" baseline="0" cap="none" i="0" spc="0" strike="noStrike" sz="3200" u="none">
          <a:solidFill>
            <a:srgbClr val="000000"/>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chemeClr val="accent2"/>
        </a:buClr>
        <a:buSzPct val="100000"/>
        <a:buFont typeface="Monotype Sorts"/>
        <a:buChar char=""/>
        <a:tabLst/>
        <a:defRPr b="0" baseline="0" cap="none" i="0" spc="0" strike="noStrike" sz="3200" u="none">
          <a:solidFill>
            <a:srgbClr val="000000"/>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chemeClr val="accent2"/>
        </a:buClr>
        <a:buSzPct val="100000"/>
        <a:buFont typeface="Monotype Sorts"/>
        <a:buChar char=""/>
        <a:tabLst/>
        <a:defRPr b="0" baseline="0" cap="none" i="0" spc="0" strike="noStrike" sz="3200" u="none">
          <a:solidFill>
            <a:srgbClr val="000000"/>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chemeClr val="accent2"/>
        </a:buClr>
        <a:buSzPct val="100000"/>
        <a:buFont typeface="Monotype Sorts"/>
        <a:buChar char=""/>
        <a:tabLst/>
        <a:defRPr b="0" baseline="0" cap="none" i="0" spc="0" strike="noStrike" sz="3200" u="none">
          <a:solidFill>
            <a:srgbClr val="000000"/>
          </a:solidFill>
          <a:uFillTx/>
          <a:latin typeface="Tahoma"/>
          <a:ea typeface="Tahoma"/>
          <a:cs typeface="Tahoma"/>
          <a:sym typeface="Tahoma"/>
        </a:defRPr>
      </a:lvl9pPr>
    </p:bodyStyle>
    <p:otherStyle>
      <a:lvl1pPr marL="0" marR="0" indent="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Optimist International"/>
          <p:cNvSpPr txBox="1"/>
          <p:nvPr/>
        </p:nvSpPr>
        <p:spPr>
          <a:xfrm>
            <a:off x="3195320" y="6454876"/>
            <a:ext cx="27533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78" name="Slide Number"/>
          <p:cNvSpPr txBox="1"/>
          <p:nvPr>
            <p:ph type="sldNum" sz="quarter" idx="2"/>
          </p:nvPr>
        </p:nvSpPr>
        <p:spPr>
          <a:xfrm>
            <a:off x="8229776" y="6454876"/>
            <a:ext cx="203024"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9" name="“THIS MEETING WILL COME TO ORDER”"/>
          <p:cNvSpPr txBox="1"/>
          <p:nvPr>
            <p:ph type="ctrTitle"/>
          </p:nvPr>
        </p:nvSpPr>
        <p:spPr>
          <a:xfrm>
            <a:off x="914400" y="685799"/>
            <a:ext cx="6324600" cy="1143002"/>
          </a:xfrm>
          <a:prstGeom prst="rect">
            <a:avLst/>
          </a:prstGeom>
        </p:spPr>
        <p:txBody>
          <a:bodyPr/>
          <a:lstStyle>
            <a:lvl1pPr defTabSz="667512">
              <a:defRPr sz="2920"/>
            </a:lvl1pPr>
          </a:lstStyle>
          <a:p>
            <a:pPr/>
            <a:r>
              <a:t>“THIS MEETING WILL COME TO ORDER”</a:t>
            </a:r>
          </a:p>
        </p:txBody>
      </p:sp>
      <p:sp>
        <p:nvSpPr>
          <p:cNvPr id="80" name="Parliamentary Procedure"/>
          <p:cNvSpPr txBox="1"/>
          <p:nvPr>
            <p:ph type="subTitle" sz="quarter" idx="1"/>
          </p:nvPr>
        </p:nvSpPr>
        <p:spPr>
          <a:xfrm>
            <a:off x="838200" y="3733800"/>
            <a:ext cx="7620000" cy="1524000"/>
          </a:xfrm>
          <a:prstGeom prst="rect">
            <a:avLst/>
          </a:prstGeom>
        </p:spPr>
        <p:txBody>
          <a:bodyPr/>
          <a:lstStyle>
            <a:lvl1pPr>
              <a:spcBef>
                <a:spcPts val="900"/>
              </a:spcBef>
              <a:defRPr sz="4000"/>
            </a:lvl1pPr>
          </a:lstStyle>
          <a:p>
            <a:pPr/>
            <a:r>
              <a:t>Parliamentary Procedure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48"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 name="CONSIDER ONE THING AT A TIME"/>
          <p:cNvSpPr txBox="1"/>
          <p:nvPr>
            <p:ph type="title"/>
          </p:nvPr>
        </p:nvSpPr>
        <p:spPr>
          <a:xfrm>
            <a:off x="152400" y="381000"/>
            <a:ext cx="8839200" cy="685800"/>
          </a:xfrm>
          <a:prstGeom prst="rect">
            <a:avLst/>
          </a:prstGeom>
        </p:spPr>
        <p:txBody>
          <a:bodyPr/>
          <a:lstStyle>
            <a:lvl1pPr defTabSz="859536">
              <a:defRPr sz="3384"/>
            </a:lvl1pPr>
          </a:lstStyle>
          <a:p>
            <a:pPr/>
            <a:r>
              <a:t>CONSIDER ONE THING AT A TIME</a:t>
            </a:r>
          </a:p>
        </p:txBody>
      </p:sp>
      <p:sp>
        <p:nvSpPr>
          <p:cNvPr id="150" name="Most recently made motion is the immediately pending question…"/>
          <p:cNvSpPr txBox="1"/>
          <p:nvPr>
            <p:ph type="body" sz="half" idx="1"/>
          </p:nvPr>
        </p:nvSpPr>
        <p:spPr>
          <a:xfrm>
            <a:off x="457200" y="1885950"/>
            <a:ext cx="4343400" cy="4171950"/>
          </a:xfrm>
          <a:prstGeom prst="rect">
            <a:avLst/>
          </a:prstGeom>
        </p:spPr>
        <p:txBody>
          <a:bodyPr/>
          <a:lstStyle/>
          <a:p>
            <a:pPr marL="454025" indent="-454025">
              <a:lnSpc>
                <a:spcPct val="90000"/>
              </a:lnSpc>
              <a:buChar char=""/>
              <a:defRPr b="1">
                <a:latin typeface="Arial"/>
                <a:ea typeface="Arial"/>
                <a:cs typeface="Arial"/>
                <a:sym typeface="Arial"/>
              </a:defRPr>
            </a:pPr>
            <a:r>
              <a:t>Most recently made motion is the immediately pending question</a:t>
            </a:r>
          </a:p>
          <a:p>
            <a:pPr marL="454025" indent="-454025">
              <a:lnSpc>
                <a:spcPct val="90000"/>
              </a:lnSpc>
              <a:spcBef>
                <a:spcPts val="600"/>
              </a:spcBef>
              <a:buSzTx/>
              <a:buFont typeface="Monotype Sorts"/>
              <a:buNone/>
              <a:defRPr b="1">
                <a:latin typeface="Arial"/>
                <a:ea typeface="Arial"/>
                <a:cs typeface="Arial"/>
                <a:sym typeface="Arial"/>
              </a:defRPr>
            </a:pPr>
          </a:p>
          <a:p>
            <a:pPr marL="454025" indent="-454025">
              <a:lnSpc>
                <a:spcPct val="90000"/>
              </a:lnSpc>
              <a:buChar char=""/>
              <a:defRPr b="1">
                <a:latin typeface="Arial"/>
                <a:ea typeface="Arial"/>
                <a:cs typeface="Arial"/>
                <a:sym typeface="Arial"/>
              </a:defRPr>
            </a:pPr>
            <a:r>
              <a:t>Only one to occupy current discussion</a:t>
            </a:r>
          </a:p>
        </p:txBody>
      </p:sp>
      <p:pic>
        <p:nvPicPr>
          <p:cNvPr id="151" name="ANO00067.pdf" descr="ANO00067.pdf"/>
          <p:cNvPicPr>
            <a:picLocks noChangeAspect="1"/>
          </p:cNvPicPr>
          <p:nvPr/>
        </p:nvPicPr>
        <p:blipFill>
          <a:blip r:embed="rId3">
            <a:extLst/>
          </a:blip>
          <a:stretch>
            <a:fillRect/>
          </a:stretch>
        </p:blipFill>
        <p:spPr>
          <a:xfrm>
            <a:off x="4622800" y="1885950"/>
            <a:ext cx="4013200" cy="41703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51"/>
                                        </p:tgtEl>
                                        <p:attrNameLst>
                                          <p:attrName>style.visibility</p:attrName>
                                        </p:attrNameLst>
                                      </p:cBhvr>
                                      <p:to>
                                        <p:strVal val="visible"/>
                                      </p:to>
                                    </p:set>
                                    <p:anim calcmode="lin" valueType="num">
                                      <p:cBhvr>
                                        <p:cTn id="7" dur="500" fill="hold"/>
                                        <p:tgtEl>
                                          <p:spTgt spid="151"/>
                                        </p:tgtEl>
                                        <p:attrNameLst>
                                          <p:attrName>ppt_x</p:attrName>
                                        </p:attrNameLst>
                                      </p:cBhvr>
                                      <p:tavLst>
                                        <p:tav tm="0">
                                          <p:val>
                                            <p:strVal val="1+#ppt_w/2"/>
                                          </p:val>
                                        </p:tav>
                                        <p:tav tm="100000">
                                          <p:val>
                                            <p:strVal val="#ppt_x"/>
                                          </p:val>
                                        </p:tav>
                                      </p:tavLst>
                                    </p:anim>
                                    <p:anim calcmode="lin" valueType="num">
                                      <p:cBhvr>
                                        <p:cTn id="8" dur="5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50">
                                            <p:bg/>
                                          </p:spTgt>
                                        </p:tgtEl>
                                        <p:attrNameLst>
                                          <p:attrName>style.visibility</p:attrName>
                                        </p:attrNameLst>
                                      </p:cBhvr>
                                      <p:to>
                                        <p:strVal val="visible"/>
                                      </p:to>
                                    </p:set>
                                    <p:anim calcmode="lin" valueType="num">
                                      <p:cBhvr>
                                        <p:cTn id="13" dur="500" fill="hold"/>
                                        <p:tgtEl>
                                          <p:spTgt spid="150">
                                            <p:bg/>
                                          </p:spTgt>
                                        </p:tgtEl>
                                        <p:attrNameLst>
                                          <p:attrName>ppt_x</p:attrName>
                                        </p:attrNameLst>
                                      </p:cBhvr>
                                      <p:tavLst>
                                        <p:tav tm="0">
                                          <p:val>
                                            <p:strVal val="1+#ppt_w/2"/>
                                          </p:val>
                                        </p:tav>
                                        <p:tav tm="100000">
                                          <p:val>
                                            <p:strVal val="#ppt_x"/>
                                          </p:val>
                                        </p:tav>
                                      </p:tavLst>
                                    </p:anim>
                                    <p:anim calcmode="lin" valueType="num">
                                      <p:cBhvr>
                                        <p:cTn id="14" dur="500" fill="hold"/>
                                        <p:tgtEl>
                                          <p:spTgt spid="150">
                                            <p:bg/>
                                          </p:spTgt>
                                        </p:tgtEl>
                                        <p:attrNameLst>
                                          <p:attrName>ppt_y</p:attrName>
                                        </p:attrNameLst>
                                      </p:cBhvr>
                                      <p:tavLst>
                                        <p:tav tm="0">
                                          <p:val>
                                            <p:strVal val="#ppt_y"/>
                                          </p:val>
                                        </p:tav>
                                        <p:tav tm="100000">
                                          <p:val>
                                            <p:strVal val="#ppt_y"/>
                                          </p:val>
                                        </p:tav>
                                      </p:tavLst>
                                    </p:anim>
                                  </p:childTnLst>
                                </p:cTn>
                              </p:par>
                              <p:par>
                                <p:cTn id="15" presetClass="entr" nodeType="withEffect" presetSubtype="2" presetID="2" grpId="2" fill="hold">
                                  <p:stCondLst>
                                    <p:cond delay="0"/>
                                  </p:stCondLst>
                                  <p:iterate type="el" backwards="0">
                                    <p:tmAbs val="0"/>
                                  </p:iterate>
                                  <p:childTnLst>
                                    <p:set>
                                      <p:cBhvr>
                                        <p:cTn id="16" fill="hold"/>
                                        <p:tgtEl>
                                          <p:spTgt spid="150">
                                            <p:txEl>
                                              <p:pRg st="0" end="0"/>
                                            </p:txEl>
                                          </p:spTgt>
                                        </p:tgtEl>
                                        <p:attrNameLst>
                                          <p:attrName>style.visibility</p:attrName>
                                        </p:attrNameLst>
                                      </p:cBhvr>
                                      <p:to>
                                        <p:strVal val="visible"/>
                                      </p:to>
                                    </p:set>
                                    <p:anim calcmode="lin" valueType="num">
                                      <p:cBhvr>
                                        <p:cTn id="17" dur="500" fill="hold"/>
                                        <p:tgtEl>
                                          <p:spTgt spid="150">
                                            <p:txEl>
                                              <p:pRg st="0" end="0"/>
                                            </p:txEl>
                                          </p:spTgt>
                                        </p:tgtEl>
                                        <p:attrNameLst>
                                          <p:attrName>ppt_x</p:attrName>
                                        </p:attrNameLst>
                                      </p:cBhvr>
                                      <p:tavLst>
                                        <p:tav tm="0">
                                          <p:val>
                                            <p:strVal val="1+#ppt_w/2"/>
                                          </p:val>
                                        </p:tav>
                                        <p:tav tm="100000">
                                          <p:val>
                                            <p:strVal val="#ppt_x"/>
                                          </p:val>
                                        </p:tav>
                                      </p:tavLst>
                                    </p:anim>
                                    <p:anim calcmode="lin" valueType="num">
                                      <p:cBhvr>
                                        <p:cTn id="18" dur="500" fill="hold"/>
                                        <p:tgtEl>
                                          <p:spTgt spid="150">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Class="entr" nodeType="afterEffect" presetSubtype="2" presetID="2" grpId="2" fill="hold">
                                  <p:stCondLst>
                                    <p:cond delay="0"/>
                                  </p:stCondLst>
                                  <p:iterate type="el" backwards="0">
                                    <p:tmAbs val="0"/>
                                  </p:iterate>
                                  <p:childTnLst>
                                    <p:set>
                                      <p:cBhvr>
                                        <p:cTn id="21" fill="hold"/>
                                        <p:tgtEl>
                                          <p:spTgt spid="150">
                                            <p:txEl>
                                              <p:pRg st="1" end="1"/>
                                            </p:txEl>
                                          </p:spTgt>
                                        </p:tgtEl>
                                        <p:attrNameLst>
                                          <p:attrName>style.visibility</p:attrName>
                                        </p:attrNameLst>
                                      </p:cBhvr>
                                      <p:to>
                                        <p:strVal val="visible"/>
                                      </p:to>
                                    </p:set>
                                    <p:anim calcmode="lin" valueType="num">
                                      <p:cBhvr>
                                        <p:cTn id="22" dur="500" fill="hold"/>
                                        <p:tgtEl>
                                          <p:spTgt spid="150">
                                            <p:txEl>
                                              <p:pRg st="1" end="1"/>
                                            </p:txEl>
                                          </p:spTgt>
                                        </p:tgtEl>
                                        <p:attrNameLst>
                                          <p:attrName>ppt_x</p:attrName>
                                        </p:attrNameLst>
                                      </p:cBhvr>
                                      <p:tavLst>
                                        <p:tav tm="0">
                                          <p:val>
                                            <p:strVal val="1+#ppt_w/2"/>
                                          </p:val>
                                        </p:tav>
                                        <p:tav tm="100000">
                                          <p:val>
                                            <p:strVal val="#ppt_x"/>
                                          </p:val>
                                        </p:tav>
                                      </p:tavLst>
                                    </p:anim>
                                    <p:anim calcmode="lin" valueType="num">
                                      <p:cBhvr>
                                        <p:cTn id="23" dur="500" fill="hold"/>
                                        <p:tgtEl>
                                          <p:spTgt spid="1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2" presetID="2" grpId="2" fill="hold">
                                  <p:stCondLst>
                                    <p:cond delay="0"/>
                                  </p:stCondLst>
                                  <p:iterate type="el" backwards="0">
                                    <p:tmAbs val="0"/>
                                  </p:iterate>
                                  <p:childTnLst>
                                    <p:set>
                                      <p:cBhvr>
                                        <p:cTn id="27" fill="hold"/>
                                        <p:tgtEl>
                                          <p:spTgt spid="150">
                                            <p:txEl>
                                              <p:pRg st="2" end="2"/>
                                            </p:txEl>
                                          </p:spTgt>
                                        </p:tgtEl>
                                        <p:attrNameLst>
                                          <p:attrName>style.visibility</p:attrName>
                                        </p:attrNameLst>
                                      </p:cBhvr>
                                      <p:to>
                                        <p:strVal val="visible"/>
                                      </p:to>
                                    </p:set>
                                    <p:anim calcmode="lin" valueType="num">
                                      <p:cBhvr>
                                        <p:cTn id="28" dur="500" fill="hold"/>
                                        <p:tgtEl>
                                          <p:spTgt spid="150">
                                            <p:txEl>
                                              <p:pRg st="2" end="2"/>
                                            </p:txEl>
                                          </p:spTgt>
                                        </p:tgtEl>
                                        <p:attrNameLst>
                                          <p:attrName>ppt_x</p:attrName>
                                        </p:attrNameLst>
                                      </p:cBhvr>
                                      <p:tavLst>
                                        <p:tav tm="0">
                                          <p:val>
                                            <p:strVal val="1+#ppt_w/2"/>
                                          </p:val>
                                        </p:tav>
                                        <p:tav tm="100000">
                                          <p:val>
                                            <p:strVal val="#ppt_x"/>
                                          </p:val>
                                        </p:tav>
                                      </p:tavLst>
                                    </p:anim>
                                    <p:anim calcmode="lin" valueType="num">
                                      <p:cBhvr>
                                        <p:cTn id="29" dur="500" fill="hold"/>
                                        <p:tgtEl>
                                          <p:spTgt spid="15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0" grpId="2"/>
      <p:bldP build="whole" bldLvl="1" animBg="1" rev="0" advAuto="0" spid="15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56" name="Slide Number"/>
          <p:cNvSpPr txBox="1"/>
          <p:nvPr>
            <p:ph type="sldNum" sz="quarter" idx="2"/>
          </p:nvPr>
        </p:nvSpPr>
        <p:spPr>
          <a:xfrm>
            <a:off x="8347288" y="6397726"/>
            <a:ext cx="288712"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7" name="Ensure Justice, Courtesy and Equal Treatment to all Members"/>
          <p:cNvSpPr txBox="1"/>
          <p:nvPr>
            <p:ph type="title"/>
          </p:nvPr>
        </p:nvSpPr>
        <p:spPr>
          <a:xfrm>
            <a:off x="406400" y="228599"/>
            <a:ext cx="8356600" cy="1143002"/>
          </a:xfrm>
          <a:prstGeom prst="rect">
            <a:avLst/>
          </a:prstGeom>
        </p:spPr>
        <p:txBody>
          <a:bodyPr/>
          <a:lstStyle>
            <a:lvl1pPr defTabSz="841247">
              <a:defRPr sz="2944"/>
            </a:lvl1pPr>
          </a:lstStyle>
          <a:p>
            <a:pPr/>
            <a:r>
              <a:t>Ensure Justice, Courtesy and Equal Treatment to all Members</a:t>
            </a:r>
          </a:p>
        </p:txBody>
      </p:sp>
      <p:sp>
        <p:nvSpPr>
          <p:cNvPr id="158" name="Basic rights and privileges of membership…"/>
          <p:cNvSpPr txBox="1"/>
          <p:nvPr>
            <p:ph type="body" sz="half" idx="1"/>
          </p:nvPr>
        </p:nvSpPr>
        <p:spPr>
          <a:xfrm>
            <a:off x="457199" y="1885949"/>
            <a:ext cx="4572002" cy="4438652"/>
          </a:xfrm>
          <a:prstGeom prst="rect">
            <a:avLst/>
          </a:prstGeom>
        </p:spPr>
        <p:txBody>
          <a:bodyPr/>
          <a:lstStyle/>
          <a:p>
            <a:pPr marL="522287" indent="-522287">
              <a:lnSpc>
                <a:spcPct val="90000"/>
              </a:lnSpc>
              <a:buChar char=""/>
              <a:defRPr b="1">
                <a:latin typeface="Arial"/>
                <a:ea typeface="Arial"/>
                <a:cs typeface="Arial"/>
                <a:sym typeface="Arial"/>
              </a:defRPr>
            </a:pPr>
            <a:r>
              <a:t>Basic rights and privileges of membership</a:t>
            </a:r>
          </a:p>
          <a:p>
            <a:pPr marL="522287" indent="-522287">
              <a:lnSpc>
                <a:spcPct val="90000"/>
              </a:lnSpc>
              <a:buChar char=""/>
              <a:defRPr b="1">
                <a:latin typeface="Arial"/>
                <a:ea typeface="Arial"/>
                <a:cs typeface="Arial"/>
                <a:sym typeface="Arial"/>
              </a:defRPr>
            </a:pPr>
            <a:r>
              <a:t>Courteous and polite manner</a:t>
            </a:r>
          </a:p>
          <a:p>
            <a:pPr marL="522287" indent="-522287">
              <a:lnSpc>
                <a:spcPct val="90000"/>
              </a:lnSpc>
              <a:buChar char=""/>
              <a:defRPr b="1">
                <a:latin typeface="Arial"/>
                <a:ea typeface="Arial"/>
                <a:cs typeface="Arial"/>
                <a:sym typeface="Arial"/>
              </a:defRPr>
            </a:pPr>
            <a:r>
              <a:t>Ample opportunity for an effective expression of opinion</a:t>
            </a:r>
          </a:p>
        </p:txBody>
      </p:sp>
      <p:pic>
        <p:nvPicPr>
          <p:cNvPr id="159" name="CLV00016.pdf" descr="CLV00016.pdf"/>
          <p:cNvPicPr>
            <a:picLocks noChangeAspect="1"/>
          </p:cNvPicPr>
          <p:nvPr/>
        </p:nvPicPr>
        <p:blipFill>
          <a:blip r:embed="rId3">
            <a:extLst/>
          </a:blip>
          <a:stretch>
            <a:fillRect/>
          </a:stretch>
        </p:blipFill>
        <p:spPr>
          <a:xfrm>
            <a:off x="5105400" y="2457450"/>
            <a:ext cx="3352800" cy="25542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anim calcmode="lin" valueType="num">
                                      <p:cBhvr>
                                        <p:cTn id="7" dur="500" fill="hold"/>
                                        <p:tgtEl>
                                          <p:spTgt spid="158">
                                            <p:bg/>
                                          </p:spTgt>
                                        </p:tgtEl>
                                        <p:attrNameLst>
                                          <p:attrName>ppt_x</p:attrName>
                                        </p:attrNameLst>
                                      </p:cBhvr>
                                      <p:tavLst>
                                        <p:tav tm="0">
                                          <p:val>
                                            <p:strVal val="1+#ppt_w/2"/>
                                          </p:val>
                                        </p:tav>
                                        <p:tav tm="100000">
                                          <p:val>
                                            <p:strVal val="#ppt_x"/>
                                          </p:val>
                                        </p:tav>
                                      </p:tavLst>
                                    </p:anim>
                                    <p:anim calcmode="lin" valueType="num">
                                      <p:cBhvr>
                                        <p:cTn id="8" dur="500" fill="hold"/>
                                        <p:tgtEl>
                                          <p:spTgt spid="158">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58">
                                            <p:txEl>
                                              <p:pRg st="0" end="0"/>
                                            </p:txEl>
                                          </p:spTgt>
                                        </p:tgtEl>
                                        <p:attrNameLst>
                                          <p:attrName>style.visibility</p:attrName>
                                        </p:attrNameLst>
                                      </p:cBhvr>
                                      <p:to>
                                        <p:strVal val="visible"/>
                                      </p:to>
                                    </p:set>
                                    <p:anim calcmode="lin" valueType="num">
                                      <p:cBhvr>
                                        <p:cTn id="11" dur="500" fill="hold"/>
                                        <p:tgtEl>
                                          <p:spTgt spid="158">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158">
                                            <p:txEl>
                                              <p:pRg st="1" end="1"/>
                                            </p:txEl>
                                          </p:spTgt>
                                        </p:tgtEl>
                                        <p:attrNameLst>
                                          <p:attrName>style.visibility</p:attrName>
                                        </p:attrNameLst>
                                      </p:cBhvr>
                                      <p:to>
                                        <p:strVal val="visible"/>
                                      </p:to>
                                    </p:set>
                                    <p:anim calcmode="lin" valueType="num">
                                      <p:cBhvr>
                                        <p:cTn id="17" dur="500" fill="hold"/>
                                        <p:tgtEl>
                                          <p:spTgt spid="158">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1" fill="hold">
                                  <p:stCondLst>
                                    <p:cond delay="0"/>
                                  </p:stCondLst>
                                  <p:iterate type="el" backwards="0">
                                    <p:tmAbs val="0"/>
                                  </p:iterate>
                                  <p:childTnLst>
                                    <p:set>
                                      <p:cBhvr>
                                        <p:cTn id="22" fill="hold"/>
                                        <p:tgtEl>
                                          <p:spTgt spid="158">
                                            <p:txEl>
                                              <p:pRg st="2" end="2"/>
                                            </p:txEl>
                                          </p:spTgt>
                                        </p:tgtEl>
                                        <p:attrNameLst>
                                          <p:attrName>style.visibility</p:attrName>
                                        </p:attrNameLst>
                                      </p:cBhvr>
                                      <p:to>
                                        <p:strVal val="visible"/>
                                      </p:to>
                                    </p:set>
                                    <p:anim calcmode="lin" valueType="num">
                                      <p:cBhvr>
                                        <p:cTn id="23" dur="500" fill="hold"/>
                                        <p:tgtEl>
                                          <p:spTgt spid="158">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5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64"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5" name="Serve the Will of the Majority"/>
          <p:cNvSpPr txBox="1"/>
          <p:nvPr>
            <p:ph type="title"/>
          </p:nvPr>
        </p:nvSpPr>
        <p:spPr>
          <a:xfrm>
            <a:off x="152400" y="381000"/>
            <a:ext cx="8305800" cy="685800"/>
          </a:xfrm>
          <a:prstGeom prst="rect">
            <a:avLst/>
          </a:prstGeom>
        </p:spPr>
        <p:txBody>
          <a:bodyPr/>
          <a:lstStyle>
            <a:lvl1pPr defTabSz="768095">
              <a:defRPr sz="3359"/>
            </a:lvl1pPr>
          </a:lstStyle>
          <a:p>
            <a:pPr/>
            <a:r>
              <a:t>Serve the Will of the Majority</a:t>
            </a:r>
          </a:p>
        </p:txBody>
      </p:sp>
      <p:sp>
        <p:nvSpPr>
          <p:cNvPr id="166" name="Majority Rule:…"/>
          <p:cNvSpPr txBox="1"/>
          <p:nvPr>
            <p:ph type="body" idx="1"/>
          </p:nvPr>
        </p:nvSpPr>
        <p:spPr>
          <a:prstGeom prst="rect">
            <a:avLst/>
          </a:prstGeom>
        </p:spPr>
        <p:txBody>
          <a:bodyPr/>
          <a:lstStyle/>
          <a:p>
            <a:pPr>
              <a:spcBef>
                <a:spcPts val="1900"/>
              </a:spcBef>
              <a:buSzTx/>
              <a:buFont typeface="Monotype Sorts"/>
              <a:buNone/>
              <a:defRPr b="1">
                <a:latin typeface="Arial"/>
                <a:ea typeface="Arial"/>
                <a:cs typeface="Arial"/>
                <a:sym typeface="Arial"/>
              </a:defRPr>
            </a:pPr>
            <a:r>
              <a:t>Majority Rule:</a:t>
            </a:r>
          </a:p>
          <a:p>
            <a:pPr>
              <a:spcBef>
                <a:spcPts val="1900"/>
              </a:spcBef>
              <a:buSzTx/>
              <a:buFont typeface="Monotype Sorts"/>
              <a:buNone/>
              <a:defRPr b="1">
                <a:latin typeface="Arial"/>
                <a:ea typeface="Arial"/>
                <a:cs typeface="Arial"/>
                <a:sym typeface="Arial"/>
              </a:defRPr>
            </a:pPr>
            <a:r>
              <a:t>	Most basic tenet of democracy</a:t>
            </a:r>
          </a:p>
        </p:txBody>
      </p:sp>
      <p:pic>
        <p:nvPicPr>
          <p:cNvPr id="167" name="CLJ00009.pdf" descr="CLJ00009.pdf"/>
          <p:cNvPicPr>
            <a:picLocks noChangeAspect="1"/>
          </p:cNvPicPr>
          <p:nvPr/>
        </p:nvPicPr>
        <p:blipFill>
          <a:blip r:embed="rId3">
            <a:extLst/>
          </a:blip>
          <a:stretch>
            <a:fillRect/>
          </a:stretch>
        </p:blipFill>
        <p:spPr>
          <a:xfrm>
            <a:off x="2590800" y="3352800"/>
            <a:ext cx="3886200" cy="29845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72"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 name="Safeguard the right of the minority to be heard…"/>
          <p:cNvSpPr txBox="1"/>
          <p:nvPr/>
        </p:nvSpPr>
        <p:spPr>
          <a:xfrm>
            <a:off x="579119" y="2224087"/>
            <a:ext cx="7299962" cy="31978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1" sz="3200">
                <a:latin typeface="Arial"/>
                <a:ea typeface="Arial"/>
                <a:cs typeface="Arial"/>
                <a:sym typeface="Arial"/>
              </a:defRPr>
            </a:pPr>
            <a:r>
              <a:t>Safeguard the right of the minority to be heard</a:t>
            </a:r>
          </a:p>
          <a:p>
            <a:pPr>
              <a:spcBef>
                <a:spcPts val="1900"/>
              </a:spcBef>
              <a:buSzPct val="100000"/>
              <a:buChar char="✓"/>
              <a:defRPr b="1" sz="3200">
                <a:latin typeface="Arial"/>
                <a:ea typeface="Arial"/>
                <a:cs typeface="Arial"/>
                <a:sym typeface="Arial"/>
              </a:defRPr>
            </a:pPr>
            <a:r>
              <a:t>	guard the minority opinion</a:t>
            </a:r>
          </a:p>
          <a:p>
            <a:pPr>
              <a:spcBef>
                <a:spcPts val="1900"/>
              </a:spcBef>
              <a:buSzPct val="100000"/>
              <a:buChar char="✓"/>
              <a:defRPr b="1" sz="3200">
                <a:latin typeface="Arial"/>
                <a:ea typeface="Arial"/>
                <a:cs typeface="Arial"/>
                <a:sym typeface="Arial"/>
              </a:defRPr>
            </a:pPr>
            <a:r>
              <a:t>	right to full expression</a:t>
            </a:r>
          </a:p>
          <a:p>
            <a:pPr>
              <a:spcBef>
                <a:spcPts val="1900"/>
              </a:spcBef>
              <a:defRPr b="1" sz="3200"/>
            </a:pPr>
            <a:r>
              <a:t>	</a:t>
            </a:r>
          </a:p>
        </p:txBody>
      </p:sp>
      <p:sp>
        <p:nvSpPr>
          <p:cNvPr id="174" name="Preserve the Right of the Minority to be Heard"/>
          <p:cNvSpPr txBox="1"/>
          <p:nvPr>
            <p:ph type="title"/>
          </p:nvPr>
        </p:nvSpPr>
        <p:spPr>
          <a:xfrm>
            <a:off x="406400" y="228599"/>
            <a:ext cx="7213600" cy="1143002"/>
          </a:xfrm>
          <a:prstGeom prst="rect">
            <a:avLst/>
          </a:prstGeom>
        </p:spPr>
        <p:txBody>
          <a:bodyPr/>
          <a:lstStyle>
            <a:lvl1pPr defTabSz="667512">
              <a:defRPr sz="2920"/>
            </a:lvl1pPr>
          </a:lstStyle>
          <a:p>
            <a:pPr/>
            <a:r>
              <a:t>Preserve the Right of the Minority to be Heard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79"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0" name="OVERVIEW OF RULES"/>
          <p:cNvSpPr txBox="1"/>
          <p:nvPr>
            <p:ph type="title"/>
          </p:nvPr>
        </p:nvSpPr>
        <p:spPr>
          <a:xfrm>
            <a:off x="406400" y="228599"/>
            <a:ext cx="7213600" cy="1143002"/>
          </a:xfrm>
          <a:prstGeom prst="rect">
            <a:avLst/>
          </a:prstGeom>
        </p:spPr>
        <p:txBody>
          <a:bodyPr/>
          <a:lstStyle/>
          <a:p>
            <a:pPr/>
            <a:r>
              <a:t>OVERVIEW OF RULES</a:t>
            </a:r>
          </a:p>
        </p:txBody>
      </p:sp>
      <p:sp>
        <p:nvSpPr>
          <p:cNvPr id="181" name="Laws of the Land…"/>
          <p:cNvSpPr txBox="1"/>
          <p:nvPr>
            <p:ph type="body" idx="1"/>
          </p:nvPr>
        </p:nvSpPr>
        <p:spPr>
          <a:prstGeom prst="rect">
            <a:avLst/>
          </a:prstGeom>
        </p:spPr>
        <p:txBody>
          <a:bodyPr/>
          <a:lstStyle/>
          <a:p>
            <a:pPr>
              <a:buChar char=""/>
              <a:defRPr>
                <a:latin typeface="Arial"/>
                <a:ea typeface="Arial"/>
                <a:cs typeface="Arial"/>
                <a:sym typeface="Arial"/>
              </a:defRPr>
            </a:pPr>
            <a:r>
              <a:t> </a:t>
            </a:r>
            <a:r>
              <a:rPr b="1"/>
              <a:t>Laws of the Land</a:t>
            </a:r>
            <a:endParaRPr b="1"/>
          </a:p>
          <a:p>
            <a:pPr>
              <a:buChar char=""/>
              <a:defRPr b="1">
                <a:latin typeface="Arial"/>
                <a:ea typeface="Arial"/>
                <a:cs typeface="Arial"/>
                <a:sym typeface="Arial"/>
              </a:defRPr>
            </a:pPr>
            <a:r>
              <a:t> Corporate Charter</a:t>
            </a:r>
          </a:p>
          <a:p>
            <a:pPr>
              <a:buChar char=""/>
              <a:defRPr b="1">
                <a:latin typeface="Arial"/>
                <a:ea typeface="Arial"/>
                <a:cs typeface="Arial"/>
                <a:sym typeface="Arial"/>
              </a:defRPr>
            </a:pPr>
            <a:r>
              <a:t> By Laws</a:t>
            </a:r>
          </a:p>
          <a:p>
            <a:pPr>
              <a:buChar char=""/>
              <a:defRPr b="1">
                <a:latin typeface="Arial"/>
                <a:ea typeface="Arial"/>
                <a:cs typeface="Arial"/>
                <a:sym typeface="Arial"/>
              </a:defRPr>
            </a:pPr>
            <a:r>
              <a:t> Policies</a:t>
            </a:r>
          </a:p>
          <a:p>
            <a:pPr>
              <a:buChar char=""/>
              <a:defRPr b="1">
                <a:latin typeface="Arial"/>
                <a:ea typeface="Arial"/>
                <a:cs typeface="Arial"/>
                <a:sym typeface="Arial"/>
              </a:defRPr>
            </a:pPr>
            <a:r>
              <a:t> Convention Standing Rules</a:t>
            </a:r>
          </a:p>
          <a:p>
            <a:pPr>
              <a:buChar char=""/>
              <a:defRPr b="1">
                <a:latin typeface="Arial"/>
                <a:ea typeface="Arial"/>
                <a:cs typeface="Arial"/>
                <a:sym typeface="Arial"/>
              </a:defRPr>
            </a:pPr>
            <a:r>
              <a:t> Parliamentary Procedure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86"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7" name="KINDS OF RULES – cont’d"/>
          <p:cNvSpPr txBox="1"/>
          <p:nvPr>
            <p:ph type="title"/>
          </p:nvPr>
        </p:nvSpPr>
        <p:spPr>
          <a:xfrm>
            <a:off x="406400" y="381000"/>
            <a:ext cx="8356600" cy="838200"/>
          </a:xfrm>
          <a:prstGeom prst="rect">
            <a:avLst/>
          </a:prstGeom>
        </p:spPr>
        <p:txBody>
          <a:bodyPr/>
          <a:lstStyle/>
          <a:p>
            <a:pPr/>
            <a:r>
              <a:t>KINDS OF RULES – cont’d</a:t>
            </a:r>
          </a:p>
        </p:txBody>
      </p:sp>
      <p:sp>
        <p:nvSpPr>
          <p:cNvPr id="188" name="Laws of the Land…"/>
          <p:cNvSpPr txBox="1"/>
          <p:nvPr>
            <p:ph type="body" idx="1"/>
          </p:nvPr>
        </p:nvSpPr>
        <p:spPr>
          <a:xfrm>
            <a:off x="228600" y="1885950"/>
            <a:ext cx="8686800" cy="4171950"/>
          </a:xfrm>
          <a:prstGeom prst="rect">
            <a:avLst/>
          </a:prstGeom>
        </p:spPr>
        <p:txBody>
          <a:bodyPr/>
          <a:lstStyle/>
          <a:p>
            <a:pPr>
              <a:buChar char=""/>
            </a:pPr>
            <a:r>
              <a:t> </a:t>
            </a:r>
            <a:r>
              <a:rPr b="1">
                <a:latin typeface="Arial"/>
                <a:ea typeface="Arial"/>
                <a:cs typeface="Arial"/>
                <a:sym typeface="Arial"/>
              </a:rPr>
              <a:t>Laws of the Land</a:t>
            </a:r>
            <a:endParaRPr b="1">
              <a:latin typeface="Arial"/>
              <a:ea typeface="Arial"/>
              <a:cs typeface="Arial"/>
              <a:sym typeface="Arial"/>
            </a:endParaRPr>
          </a:p>
          <a:p>
            <a:pPr lvl="1" marL="742950" indent="-285750">
              <a:spcBef>
                <a:spcPts val="0"/>
              </a:spcBef>
              <a:defRPr sz="2800"/>
            </a:pPr>
            <a:r>
              <a:t> </a:t>
            </a:r>
            <a:r>
              <a:rPr b="1">
                <a:latin typeface="Arial"/>
                <a:ea typeface="Arial"/>
                <a:cs typeface="Arial"/>
                <a:sym typeface="Arial"/>
              </a:rPr>
              <a:t>Paramount rules that govern us</a:t>
            </a:r>
            <a:endParaRPr b="1">
              <a:latin typeface="Arial"/>
              <a:ea typeface="Arial"/>
              <a:cs typeface="Arial"/>
              <a:sym typeface="Arial"/>
            </a:endParaRPr>
          </a:p>
          <a:p>
            <a:pPr lvl="1" marL="742950" indent="-285750">
              <a:spcBef>
                <a:spcPts val="0"/>
              </a:spcBef>
              <a:defRPr b="1" sz="2800">
                <a:latin typeface="Arial"/>
                <a:ea typeface="Arial"/>
                <a:cs typeface="Arial"/>
                <a:sym typeface="Arial"/>
              </a:defRPr>
            </a:pPr>
            <a:r>
              <a:t> May not enact rules which violate civil law</a:t>
            </a:r>
          </a:p>
          <a:p>
            <a:pPr lvl="1" marL="285750" indent="171450">
              <a:spcBef>
                <a:spcPts val="0"/>
              </a:spcBef>
              <a:buSzTx/>
              <a:buFont typeface="Monotype Sorts"/>
              <a:buNone/>
              <a:defRPr sz="2800"/>
            </a:pPr>
          </a:p>
          <a:p>
            <a:pPr>
              <a:buChar char=""/>
            </a:pPr>
            <a:r>
              <a:t> </a:t>
            </a:r>
            <a:r>
              <a:rPr b="1">
                <a:latin typeface="Arial"/>
                <a:ea typeface="Arial"/>
                <a:cs typeface="Arial"/>
                <a:sym typeface="Arial"/>
              </a:rPr>
              <a:t>Corporate Charter</a:t>
            </a:r>
            <a:endParaRPr b="1">
              <a:latin typeface="Arial"/>
              <a:ea typeface="Arial"/>
              <a:cs typeface="Arial"/>
              <a:sym typeface="Arial"/>
            </a:endParaRPr>
          </a:p>
          <a:p>
            <a:pPr lvl="1" marL="742950" indent="-285750">
              <a:spcBef>
                <a:spcPts val="0"/>
              </a:spcBef>
              <a:defRPr b="1" sz="2800">
                <a:latin typeface="Arial"/>
                <a:ea typeface="Arial"/>
                <a:cs typeface="Arial"/>
                <a:sym typeface="Arial"/>
              </a:defRPr>
            </a:pPr>
            <a:r>
              <a:t> Names organization</a:t>
            </a:r>
          </a:p>
          <a:p>
            <a:pPr lvl="1" marL="742950" indent="-285750">
              <a:spcBef>
                <a:spcPts val="0"/>
              </a:spcBef>
              <a:defRPr b="1" sz="2800">
                <a:latin typeface="Arial"/>
                <a:ea typeface="Arial"/>
                <a:cs typeface="Arial"/>
                <a:sym typeface="Arial"/>
              </a:defRPr>
            </a:pPr>
            <a:r>
              <a:t> Clearly states objectives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93"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4" name="KINDS OF RULES – cont’d"/>
          <p:cNvSpPr txBox="1"/>
          <p:nvPr>
            <p:ph type="title"/>
          </p:nvPr>
        </p:nvSpPr>
        <p:spPr>
          <a:xfrm>
            <a:off x="406400" y="228599"/>
            <a:ext cx="8051800" cy="1143002"/>
          </a:xfrm>
          <a:prstGeom prst="rect">
            <a:avLst/>
          </a:prstGeom>
        </p:spPr>
        <p:txBody>
          <a:bodyPr/>
          <a:lstStyle/>
          <a:p>
            <a:pPr/>
            <a:r>
              <a:t>KINDS OF RULES – cont’d</a:t>
            </a:r>
          </a:p>
        </p:txBody>
      </p:sp>
      <p:sp>
        <p:nvSpPr>
          <p:cNvPr id="195" name="By Laws…"/>
          <p:cNvSpPr txBox="1"/>
          <p:nvPr>
            <p:ph type="body" sz="half" idx="1"/>
          </p:nvPr>
        </p:nvSpPr>
        <p:spPr>
          <a:xfrm>
            <a:off x="304799" y="1676400"/>
            <a:ext cx="4572002" cy="4667250"/>
          </a:xfrm>
          <a:prstGeom prst="rect">
            <a:avLst/>
          </a:prstGeom>
        </p:spPr>
        <p:txBody>
          <a:bodyPr/>
          <a:lstStyle/>
          <a:p>
            <a:pPr>
              <a:spcBef>
                <a:spcPts val="600"/>
              </a:spcBef>
              <a:buChar char=""/>
              <a:defRPr b="1" sz="2800">
                <a:latin typeface="Arial"/>
                <a:ea typeface="Arial"/>
                <a:cs typeface="Arial"/>
                <a:sym typeface="Arial"/>
              </a:defRPr>
            </a:pPr>
            <a:r>
              <a:t>By Laws</a:t>
            </a:r>
            <a:r>
              <a:rPr sz="2400">
                <a:latin typeface="Tahoma"/>
                <a:ea typeface="Tahoma"/>
                <a:cs typeface="Tahoma"/>
                <a:sym typeface="Tahoma"/>
              </a:rPr>
              <a:t> </a:t>
            </a:r>
            <a:endParaRPr sz="2400">
              <a:latin typeface="Tahoma"/>
              <a:ea typeface="Tahoma"/>
              <a:cs typeface="Tahoma"/>
              <a:sym typeface="Tahoma"/>
            </a:endParaRPr>
          </a:p>
          <a:p>
            <a:pPr lvl="1" marL="974725" indent="-407987">
              <a:spcBef>
                <a:spcPts val="0"/>
              </a:spcBef>
              <a:defRPr sz="2800"/>
            </a:pPr>
            <a:r>
              <a:t> </a:t>
            </a:r>
            <a:r>
              <a:rPr b="1">
                <a:latin typeface="Arial"/>
                <a:ea typeface="Arial"/>
                <a:cs typeface="Arial"/>
                <a:sym typeface="Arial"/>
              </a:rPr>
              <a:t>Sets limits</a:t>
            </a:r>
            <a:endParaRPr b="1">
              <a:latin typeface="Arial"/>
              <a:ea typeface="Arial"/>
              <a:cs typeface="Arial"/>
              <a:sym typeface="Arial"/>
            </a:endParaRPr>
          </a:p>
          <a:p>
            <a:pPr lvl="1" marL="974725" indent="-407987">
              <a:spcBef>
                <a:spcPts val="0"/>
              </a:spcBef>
              <a:defRPr b="1" sz="2800">
                <a:latin typeface="Arial"/>
                <a:ea typeface="Arial"/>
                <a:cs typeface="Arial"/>
                <a:sym typeface="Arial"/>
              </a:defRPr>
            </a:pPr>
            <a:r>
              <a:t> Officers’ and</a:t>
            </a:r>
            <a:br/>
            <a:r>
              <a:t> committee duties</a:t>
            </a:r>
          </a:p>
          <a:p>
            <a:pPr lvl="1" marL="974725" indent="-407987">
              <a:spcBef>
                <a:spcPts val="0"/>
              </a:spcBef>
              <a:defRPr b="1" sz="2800">
                <a:latin typeface="Arial"/>
                <a:ea typeface="Arial"/>
                <a:cs typeface="Arial"/>
                <a:sym typeface="Arial"/>
              </a:defRPr>
            </a:pPr>
            <a:r>
              <a:t> Chain of command</a:t>
            </a:r>
          </a:p>
          <a:p>
            <a:pPr lvl="1" marL="974725" indent="-407987">
              <a:spcBef>
                <a:spcPts val="0"/>
              </a:spcBef>
              <a:defRPr b="1" sz="2800">
                <a:latin typeface="Arial"/>
                <a:ea typeface="Arial"/>
                <a:cs typeface="Arial"/>
                <a:sym typeface="Arial"/>
              </a:defRPr>
            </a:pPr>
            <a:r>
              <a:t> Notice well in</a:t>
            </a:r>
            <a:br/>
            <a:r>
              <a:t> advance to amend</a:t>
            </a:r>
          </a:p>
          <a:p>
            <a:pPr lvl="1" marL="974725" indent="-407987">
              <a:spcBef>
                <a:spcPts val="0"/>
              </a:spcBef>
              <a:defRPr b="1" sz="2800">
                <a:latin typeface="Arial"/>
                <a:ea typeface="Arial"/>
                <a:cs typeface="Arial"/>
                <a:sym typeface="Arial"/>
              </a:defRPr>
            </a:pPr>
            <a:r>
              <a:t> May never be</a:t>
            </a:r>
            <a:br/>
            <a:r>
              <a:t> suspended</a:t>
            </a:r>
          </a:p>
        </p:txBody>
      </p:sp>
      <p:pic>
        <p:nvPicPr>
          <p:cNvPr id="196" name="ANN50104.png" descr="ANN50104.png"/>
          <p:cNvPicPr>
            <a:picLocks noChangeAspect="1"/>
          </p:cNvPicPr>
          <p:nvPr/>
        </p:nvPicPr>
        <p:blipFill>
          <a:blip r:embed="rId3">
            <a:extLst/>
          </a:blip>
          <a:stretch>
            <a:fillRect/>
          </a:stretch>
        </p:blipFill>
        <p:spPr>
          <a:xfrm>
            <a:off x="4953000" y="2514600"/>
            <a:ext cx="3683000" cy="27432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01"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2" name="KINDS OF RULES – cont’d"/>
          <p:cNvSpPr txBox="1"/>
          <p:nvPr>
            <p:ph type="title"/>
          </p:nvPr>
        </p:nvSpPr>
        <p:spPr>
          <a:xfrm>
            <a:off x="406400" y="228599"/>
            <a:ext cx="7823200" cy="1143002"/>
          </a:xfrm>
          <a:prstGeom prst="rect">
            <a:avLst/>
          </a:prstGeom>
        </p:spPr>
        <p:txBody>
          <a:bodyPr/>
          <a:lstStyle/>
          <a:p>
            <a:pPr/>
            <a:r>
              <a:t>KINDS OF RULES – cont’d</a:t>
            </a:r>
          </a:p>
        </p:txBody>
      </p:sp>
      <p:sp>
        <p:nvSpPr>
          <p:cNvPr id="203" name="Policies…"/>
          <p:cNvSpPr txBox="1"/>
          <p:nvPr>
            <p:ph type="body" sz="half" idx="1"/>
          </p:nvPr>
        </p:nvSpPr>
        <p:spPr>
          <a:xfrm>
            <a:off x="457200" y="1885950"/>
            <a:ext cx="4267200" cy="4171950"/>
          </a:xfrm>
          <a:prstGeom prst="rect">
            <a:avLst/>
          </a:prstGeom>
        </p:spPr>
        <p:txBody>
          <a:bodyPr/>
          <a:lstStyle/>
          <a:p>
            <a:pPr>
              <a:lnSpc>
                <a:spcPct val="90000"/>
              </a:lnSpc>
              <a:spcBef>
                <a:spcPts val="600"/>
              </a:spcBef>
              <a:buChar char=""/>
              <a:defRPr b="1" sz="2800">
                <a:latin typeface="Arial"/>
                <a:ea typeface="Arial"/>
                <a:cs typeface="Arial"/>
                <a:sym typeface="Arial"/>
              </a:defRPr>
            </a:pPr>
            <a:r>
              <a:t>Policies</a:t>
            </a:r>
          </a:p>
          <a:p>
            <a:pPr lvl="1" marL="742950" indent="-285750">
              <a:lnSpc>
                <a:spcPct val="90000"/>
              </a:lnSpc>
              <a:spcBef>
                <a:spcPts val="0"/>
              </a:spcBef>
              <a:defRPr b="1" sz="2400">
                <a:latin typeface="Arial"/>
                <a:ea typeface="Arial"/>
                <a:cs typeface="Arial"/>
                <a:sym typeface="Arial"/>
              </a:defRPr>
            </a:pPr>
            <a:r>
              <a:t> Day to day</a:t>
            </a:r>
            <a:br/>
            <a:r>
              <a:t> administration</a:t>
            </a:r>
          </a:p>
          <a:p>
            <a:pPr lvl="1" marL="742950" indent="-285750">
              <a:lnSpc>
                <a:spcPct val="90000"/>
              </a:lnSpc>
              <a:spcBef>
                <a:spcPts val="0"/>
              </a:spcBef>
              <a:defRPr b="1" sz="2400">
                <a:latin typeface="Arial"/>
                <a:ea typeface="Arial"/>
                <a:cs typeface="Arial"/>
                <a:sym typeface="Arial"/>
              </a:defRPr>
            </a:pPr>
            <a:r>
              <a:t> More easily amended</a:t>
            </a:r>
          </a:p>
          <a:p>
            <a:pPr>
              <a:lnSpc>
                <a:spcPct val="90000"/>
              </a:lnSpc>
              <a:spcBef>
                <a:spcPts val="600"/>
              </a:spcBef>
              <a:buChar char=""/>
              <a:defRPr b="1" sz="2800">
                <a:latin typeface="Arial"/>
                <a:ea typeface="Arial"/>
                <a:cs typeface="Arial"/>
                <a:sym typeface="Arial"/>
              </a:defRPr>
            </a:pPr>
            <a:r>
              <a:t>Convention Standing Rules</a:t>
            </a:r>
          </a:p>
          <a:p>
            <a:pPr lvl="1" marL="742950" indent="-285750">
              <a:lnSpc>
                <a:spcPct val="90000"/>
              </a:lnSpc>
              <a:spcBef>
                <a:spcPts val="0"/>
              </a:spcBef>
              <a:defRPr b="1" sz="2400">
                <a:latin typeface="Arial"/>
                <a:ea typeface="Arial"/>
                <a:cs typeface="Arial"/>
                <a:sym typeface="Arial"/>
              </a:defRPr>
            </a:pPr>
            <a:r>
              <a:t> Specifically designed to make the business of the delegates run smoothly</a:t>
            </a:r>
          </a:p>
        </p:txBody>
      </p:sp>
      <p:sp>
        <p:nvSpPr>
          <p:cNvPr id="204" name="Parliamentary Procedure…"/>
          <p:cNvSpPr/>
          <p:nvPr>
            <p:ph type="body" idx="21"/>
          </p:nvPr>
        </p:nvSpPr>
        <p:spPr>
          <a:xfrm>
            <a:off x="4622800" y="1885950"/>
            <a:ext cx="4013200" cy="4171950"/>
          </a:xfrm>
          <a:prstGeom prst="rect">
            <a:avLst/>
          </a:prstGeom>
          <a:extLst>
            <a:ext uri="{C572A759-6A51-4108-AA02-DFA0A04FC94B}">
              <ma14:wrappingTextBoxFlag xmlns:ma14="http://schemas.microsoft.com/office/mac/drawingml/2011/main" val="1"/>
            </a:ext>
          </a:extLst>
        </p:spPr>
        <p:txBody>
          <a:bodyPr/>
          <a:lstStyle/>
          <a:p>
            <a:pPr>
              <a:lnSpc>
                <a:spcPct val="90000"/>
              </a:lnSpc>
              <a:spcBef>
                <a:spcPts val="600"/>
              </a:spcBef>
              <a:buChar char=""/>
              <a:defRPr b="1" sz="2800">
                <a:latin typeface="Arial"/>
                <a:ea typeface="Arial"/>
                <a:cs typeface="Arial"/>
                <a:sym typeface="Arial"/>
              </a:defRPr>
            </a:pPr>
            <a:r>
              <a:t>Parliamentary Procedure</a:t>
            </a:r>
          </a:p>
          <a:p>
            <a:pPr lvl="1" marL="742950" indent="-285750">
              <a:lnSpc>
                <a:spcPct val="90000"/>
              </a:lnSpc>
              <a:spcBef>
                <a:spcPts val="0"/>
              </a:spcBef>
              <a:defRPr b="1" sz="2400">
                <a:latin typeface="Arial"/>
                <a:ea typeface="Arial"/>
                <a:cs typeface="Arial"/>
                <a:sym typeface="Arial"/>
              </a:defRPr>
            </a:pPr>
            <a:r>
              <a:t> Rules that speak to</a:t>
            </a:r>
            <a:br/>
            <a:r>
              <a:t> the mechanics of a</a:t>
            </a:r>
            <a:br/>
            <a:r>
              <a:t> business meeting</a:t>
            </a:r>
          </a:p>
          <a:p>
            <a:pPr lvl="1" marL="742950" indent="-285750">
              <a:lnSpc>
                <a:spcPct val="90000"/>
              </a:lnSpc>
              <a:spcBef>
                <a:spcPts val="0"/>
              </a:spcBef>
              <a:defRPr b="1" sz="2400">
                <a:latin typeface="Arial"/>
                <a:ea typeface="Arial"/>
                <a:cs typeface="Arial"/>
                <a:sym typeface="Arial"/>
              </a:defRPr>
            </a:pPr>
            <a:r>
              <a:t> If bylaws and policies</a:t>
            </a:r>
            <a:br/>
            <a:r>
              <a:t> are silent on a </a:t>
            </a:r>
            <a:br/>
            <a:r>
              <a:t> subject, then</a:t>
            </a:r>
            <a:br/>
            <a:r>
              <a:t> Parliamentary rule</a:t>
            </a:r>
            <a:br/>
            <a:r>
              <a:t> prevails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07"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8" name="DECORUM"/>
          <p:cNvSpPr txBox="1"/>
          <p:nvPr>
            <p:ph type="title"/>
          </p:nvPr>
        </p:nvSpPr>
        <p:spPr>
          <a:xfrm>
            <a:off x="228600" y="533400"/>
            <a:ext cx="8610600" cy="762000"/>
          </a:xfrm>
          <a:prstGeom prst="rect">
            <a:avLst/>
          </a:prstGeom>
        </p:spPr>
        <p:txBody>
          <a:bodyPr/>
          <a:lstStyle>
            <a:lvl1pPr defTabSz="859536">
              <a:defRPr sz="3759"/>
            </a:lvl1pPr>
          </a:lstStyle>
          <a:p>
            <a:pPr/>
            <a:r>
              <a:t>DECORUM</a:t>
            </a:r>
          </a:p>
        </p:txBody>
      </p:sp>
      <p:sp>
        <p:nvSpPr>
          <p:cNvPr id="209" name="Established practices and customs for procedure…"/>
          <p:cNvSpPr txBox="1"/>
          <p:nvPr>
            <p:ph type="body" sz="half" idx="1"/>
          </p:nvPr>
        </p:nvSpPr>
        <p:spPr>
          <a:xfrm>
            <a:off x="381000" y="1752600"/>
            <a:ext cx="4343400" cy="3810000"/>
          </a:xfrm>
          <a:prstGeom prst="rect">
            <a:avLst/>
          </a:prstGeom>
        </p:spPr>
        <p:txBody>
          <a:bodyPr/>
          <a:lstStyle/>
          <a:p>
            <a:pPr>
              <a:spcBef>
                <a:spcPts val="600"/>
              </a:spcBef>
              <a:buChar char=""/>
              <a:defRPr sz="2800"/>
            </a:pPr>
            <a:r>
              <a:t> </a:t>
            </a:r>
            <a:r>
              <a:rPr b="1">
                <a:latin typeface="Arial"/>
                <a:ea typeface="Arial"/>
                <a:cs typeface="Arial"/>
                <a:sym typeface="Arial"/>
              </a:rPr>
              <a:t>Established practices and customs for procedure</a:t>
            </a:r>
            <a:endParaRPr b="1">
              <a:latin typeface="Arial"/>
              <a:ea typeface="Arial"/>
              <a:cs typeface="Arial"/>
              <a:sym typeface="Arial"/>
            </a:endParaRPr>
          </a:p>
          <a:p>
            <a:pPr lvl="1" marL="742950" indent="-285750">
              <a:spcBef>
                <a:spcPts val="0"/>
              </a:spcBef>
              <a:defRPr b="1" sz="2400">
                <a:latin typeface="Arial"/>
                <a:ea typeface="Arial"/>
                <a:cs typeface="Arial"/>
                <a:sym typeface="Arial"/>
              </a:defRPr>
            </a:pPr>
            <a:r>
              <a:t> How we conduct ourselves at meeting</a:t>
            </a:r>
          </a:p>
          <a:p>
            <a:pPr lvl="1" marL="742950" indent="-285750">
              <a:spcBef>
                <a:spcPts val="0"/>
              </a:spcBef>
              <a:defRPr b="1" sz="2400">
                <a:latin typeface="Arial"/>
                <a:ea typeface="Arial"/>
                <a:cs typeface="Arial"/>
                <a:sym typeface="Arial"/>
              </a:defRPr>
            </a:pPr>
            <a:r>
              <a:t> What we say when and to whom</a:t>
            </a:r>
          </a:p>
        </p:txBody>
      </p:sp>
      <p:pic>
        <p:nvPicPr>
          <p:cNvPr id="210" name="image.pdf" descr="image.pdf"/>
          <p:cNvPicPr>
            <a:picLocks noChangeAspect="1"/>
          </p:cNvPicPr>
          <p:nvPr/>
        </p:nvPicPr>
        <p:blipFill>
          <a:blip r:embed="rId3">
            <a:extLst/>
          </a:blip>
          <a:stretch>
            <a:fillRect/>
          </a:stretch>
        </p:blipFill>
        <p:spPr>
          <a:xfrm>
            <a:off x="4627562" y="2482850"/>
            <a:ext cx="4008438" cy="297656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15"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6" name="DECORUM - Examples"/>
          <p:cNvSpPr txBox="1"/>
          <p:nvPr>
            <p:ph type="title"/>
          </p:nvPr>
        </p:nvSpPr>
        <p:spPr>
          <a:xfrm>
            <a:off x="406400" y="228599"/>
            <a:ext cx="7213600" cy="1143002"/>
          </a:xfrm>
          <a:prstGeom prst="rect">
            <a:avLst/>
          </a:prstGeom>
        </p:spPr>
        <p:txBody>
          <a:bodyPr/>
          <a:lstStyle/>
          <a:p>
            <a:pPr/>
            <a:r>
              <a:t>DECORUM - Examples</a:t>
            </a:r>
          </a:p>
        </p:txBody>
      </p:sp>
      <p:sp>
        <p:nvSpPr>
          <p:cNvPr id="217" name="Remarks by members are made by  and through chair…"/>
          <p:cNvSpPr txBox="1"/>
          <p:nvPr>
            <p:ph type="body" idx="1"/>
          </p:nvPr>
        </p:nvSpPr>
        <p:spPr>
          <a:prstGeom prst="rect">
            <a:avLst/>
          </a:prstGeom>
        </p:spPr>
        <p:txBody>
          <a:bodyPr/>
          <a:lstStyle/>
          <a:p>
            <a:pPr>
              <a:lnSpc>
                <a:spcPct val="90000"/>
              </a:lnSpc>
              <a:buChar char=""/>
              <a:defRPr b="1">
                <a:latin typeface="Arial"/>
                <a:ea typeface="Arial"/>
                <a:cs typeface="Arial"/>
                <a:sym typeface="Arial"/>
              </a:defRPr>
            </a:pPr>
            <a:r>
              <a:t> Remarks by members are made by</a:t>
            </a:r>
            <a:br/>
            <a:r>
              <a:t> and through chair</a:t>
            </a:r>
          </a:p>
          <a:p>
            <a:pPr>
              <a:lnSpc>
                <a:spcPct val="90000"/>
              </a:lnSpc>
              <a:buChar char=""/>
              <a:defRPr b="1">
                <a:latin typeface="Arial"/>
                <a:ea typeface="Arial"/>
                <a:cs typeface="Arial"/>
                <a:sym typeface="Arial"/>
              </a:defRPr>
            </a:pPr>
            <a:r>
              <a:t> Only one person occupy the floor at a</a:t>
            </a:r>
            <a:br/>
            <a:r>
              <a:t> time</a:t>
            </a:r>
          </a:p>
          <a:p>
            <a:pPr>
              <a:lnSpc>
                <a:spcPct val="90000"/>
              </a:lnSpc>
              <a:buChar char=""/>
              <a:defRPr b="1">
                <a:latin typeface="Arial"/>
                <a:ea typeface="Arial"/>
                <a:cs typeface="Arial"/>
                <a:sym typeface="Arial"/>
              </a:defRPr>
            </a:pPr>
            <a:r>
              <a:t> Can only claim floor if assigned by</a:t>
            </a:r>
            <a:br/>
            <a:r>
              <a:t> presiding officer</a:t>
            </a:r>
          </a:p>
          <a:p>
            <a:pPr>
              <a:lnSpc>
                <a:spcPct val="90000"/>
              </a:lnSpc>
              <a:buChar char=""/>
              <a:defRPr b="1">
                <a:latin typeface="Arial"/>
                <a:ea typeface="Arial"/>
                <a:cs typeface="Arial"/>
                <a:sym typeface="Arial"/>
              </a:defRPr>
            </a:pPr>
            <a:r>
              <a:t> Show courtesy for an office; use of</a:t>
            </a:r>
            <a:br/>
            <a:r>
              <a:t> titles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anim calcmode="lin" valueType="num">
                                      <p:cBhvr>
                                        <p:cTn id="7" dur="500" fill="hold"/>
                                        <p:tgtEl>
                                          <p:spTgt spid="217">
                                            <p:bg/>
                                          </p:spTgt>
                                        </p:tgtEl>
                                        <p:attrNameLst>
                                          <p:attrName>ppt_x</p:attrName>
                                        </p:attrNameLst>
                                      </p:cBhvr>
                                      <p:tavLst>
                                        <p:tav tm="0">
                                          <p:val>
                                            <p:strVal val="1+#ppt_w/2"/>
                                          </p:val>
                                        </p:tav>
                                        <p:tav tm="100000">
                                          <p:val>
                                            <p:strVal val="#ppt_x"/>
                                          </p:val>
                                        </p:tav>
                                      </p:tavLst>
                                    </p:anim>
                                    <p:anim calcmode="lin" valueType="num">
                                      <p:cBhvr>
                                        <p:cTn id="8" dur="500" fill="hold"/>
                                        <p:tgtEl>
                                          <p:spTgt spid="217">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217">
                                            <p:txEl>
                                              <p:pRg st="0" end="0"/>
                                            </p:txEl>
                                          </p:spTgt>
                                        </p:tgtEl>
                                        <p:attrNameLst>
                                          <p:attrName>style.visibility</p:attrName>
                                        </p:attrNameLst>
                                      </p:cBhvr>
                                      <p:to>
                                        <p:strVal val="visible"/>
                                      </p:to>
                                    </p:set>
                                    <p:anim calcmode="lin" valueType="num">
                                      <p:cBhvr>
                                        <p:cTn id="11" dur="500" fill="hold"/>
                                        <p:tgtEl>
                                          <p:spTgt spid="217">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2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217">
                                            <p:txEl>
                                              <p:pRg st="1" end="1"/>
                                            </p:txEl>
                                          </p:spTgt>
                                        </p:tgtEl>
                                        <p:attrNameLst>
                                          <p:attrName>style.visibility</p:attrName>
                                        </p:attrNameLst>
                                      </p:cBhvr>
                                      <p:to>
                                        <p:strVal val="visible"/>
                                      </p:to>
                                    </p:set>
                                    <p:anim calcmode="lin" valueType="num">
                                      <p:cBhvr>
                                        <p:cTn id="17" dur="500" fill="hold"/>
                                        <p:tgtEl>
                                          <p:spTgt spid="217">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2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1" fill="hold">
                                  <p:stCondLst>
                                    <p:cond delay="0"/>
                                  </p:stCondLst>
                                  <p:iterate type="el" backwards="0">
                                    <p:tmAbs val="0"/>
                                  </p:iterate>
                                  <p:childTnLst>
                                    <p:set>
                                      <p:cBhvr>
                                        <p:cTn id="22" fill="hold"/>
                                        <p:tgtEl>
                                          <p:spTgt spid="217">
                                            <p:txEl>
                                              <p:pRg st="2" end="2"/>
                                            </p:txEl>
                                          </p:spTgt>
                                        </p:tgtEl>
                                        <p:attrNameLst>
                                          <p:attrName>style.visibility</p:attrName>
                                        </p:attrNameLst>
                                      </p:cBhvr>
                                      <p:to>
                                        <p:strVal val="visible"/>
                                      </p:to>
                                    </p:set>
                                    <p:anim calcmode="lin" valueType="num">
                                      <p:cBhvr>
                                        <p:cTn id="23" dur="500" fill="hold"/>
                                        <p:tgtEl>
                                          <p:spTgt spid="217">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2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1" fill="hold">
                                  <p:stCondLst>
                                    <p:cond delay="0"/>
                                  </p:stCondLst>
                                  <p:iterate type="el" backwards="0">
                                    <p:tmAbs val="0"/>
                                  </p:iterate>
                                  <p:childTnLst>
                                    <p:set>
                                      <p:cBhvr>
                                        <p:cTn id="28" fill="hold"/>
                                        <p:tgtEl>
                                          <p:spTgt spid="217">
                                            <p:txEl>
                                              <p:pRg st="3" end="3"/>
                                            </p:txEl>
                                          </p:spTgt>
                                        </p:tgtEl>
                                        <p:attrNameLst>
                                          <p:attrName>style.visibility</p:attrName>
                                        </p:attrNameLst>
                                      </p:cBhvr>
                                      <p:to>
                                        <p:strVal val="visible"/>
                                      </p:to>
                                    </p:set>
                                    <p:anim calcmode="lin" valueType="num">
                                      <p:cBhvr>
                                        <p:cTn id="29" dur="500" fill="hold"/>
                                        <p:tgtEl>
                                          <p:spTgt spid="217">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21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85" name="Slide Number"/>
          <p:cNvSpPr txBox="1"/>
          <p:nvPr>
            <p:ph type="sldNum" sz="quarter" idx="2"/>
          </p:nvPr>
        </p:nvSpPr>
        <p:spPr>
          <a:xfrm>
            <a:off x="8432976" y="6397726"/>
            <a:ext cx="203025"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6" name="THIS MEETING WILL COME TO ORDER!"/>
          <p:cNvSpPr txBox="1"/>
          <p:nvPr>
            <p:ph type="title"/>
          </p:nvPr>
        </p:nvSpPr>
        <p:spPr>
          <a:xfrm>
            <a:off x="406400" y="228599"/>
            <a:ext cx="8051800" cy="1143002"/>
          </a:xfrm>
          <a:prstGeom prst="rect">
            <a:avLst/>
          </a:prstGeom>
        </p:spPr>
        <p:txBody>
          <a:bodyPr/>
          <a:lstStyle>
            <a:lvl1pPr defTabSz="667512">
              <a:defRPr sz="2920"/>
            </a:lvl1pPr>
          </a:lstStyle>
          <a:p>
            <a:pPr/>
            <a:r>
              <a:t>THIS MEETING WILL COME TO ORDER!</a:t>
            </a:r>
          </a:p>
        </p:txBody>
      </p:sp>
      <p:sp>
        <p:nvSpPr>
          <p:cNvPr id="87" name="Goals of Program…"/>
          <p:cNvSpPr txBox="1"/>
          <p:nvPr>
            <p:ph type="body" idx="1"/>
          </p:nvPr>
        </p:nvSpPr>
        <p:spPr>
          <a:prstGeom prst="rect">
            <a:avLst/>
          </a:prstGeom>
        </p:spPr>
        <p:txBody>
          <a:bodyPr/>
          <a:lstStyle/>
          <a:p>
            <a:pPr>
              <a:buSzTx/>
              <a:buFont typeface="Monotype Sorts"/>
              <a:buNone/>
            </a:pPr>
          </a:p>
          <a:p>
            <a:pPr>
              <a:buChar char=""/>
            </a:pPr>
            <a:r>
              <a:t> </a:t>
            </a:r>
            <a:r>
              <a:rPr>
                <a:latin typeface="Arial"/>
                <a:ea typeface="Arial"/>
                <a:cs typeface="Arial"/>
                <a:sym typeface="Arial"/>
              </a:rPr>
              <a:t>Goals of Program</a:t>
            </a:r>
            <a:endParaRPr>
              <a:latin typeface="Arial"/>
              <a:ea typeface="Arial"/>
              <a:cs typeface="Arial"/>
              <a:sym typeface="Arial"/>
            </a:endParaRPr>
          </a:p>
          <a:p>
            <a:pPr>
              <a:buChar char=""/>
              <a:defRPr>
                <a:latin typeface="Arial"/>
                <a:ea typeface="Arial"/>
                <a:cs typeface="Arial"/>
                <a:sym typeface="Arial"/>
              </a:defRPr>
            </a:pPr>
            <a:r>
              <a:t> Overview</a:t>
            </a:r>
          </a:p>
          <a:p>
            <a:pPr>
              <a:buChar char=""/>
              <a:defRPr>
                <a:latin typeface="Arial"/>
                <a:ea typeface="Arial"/>
                <a:cs typeface="Arial"/>
                <a:sym typeface="Arial"/>
              </a:defRPr>
            </a:pPr>
            <a:r>
              <a:t> Types of Assemblies</a:t>
            </a:r>
          </a:p>
          <a:p>
            <a:pPr>
              <a:buChar char=""/>
              <a:defRPr>
                <a:latin typeface="Arial"/>
                <a:ea typeface="Arial"/>
                <a:cs typeface="Arial"/>
                <a:sym typeface="Arial"/>
              </a:defRPr>
            </a:pPr>
            <a:r>
              <a:t> Basic Principles of Parliamentary</a:t>
            </a:r>
            <a:br/>
            <a:r>
              <a:t> Procedure</a:t>
            </a:r>
          </a:p>
          <a:p>
            <a:pPr>
              <a:buChar char=""/>
              <a:defRPr>
                <a:latin typeface="Arial"/>
                <a:ea typeface="Arial"/>
                <a:cs typeface="Arial"/>
                <a:sym typeface="Arial"/>
              </a:defRPr>
            </a:pPr>
            <a:r>
              <a:t> Kinds of Rules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87">
                                            <p:bg/>
                                          </p:spTgt>
                                        </p:tgtEl>
                                        <p:attrNameLst>
                                          <p:attrName>style.visibility</p:attrName>
                                        </p:attrNameLst>
                                      </p:cBhvr>
                                      <p:to>
                                        <p:strVal val="visible"/>
                                      </p:to>
                                    </p:set>
                                    <p:anim calcmode="lin" valueType="num">
                                      <p:cBhvr>
                                        <p:cTn id="7" dur="500" fill="hold"/>
                                        <p:tgtEl>
                                          <p:spTgt spid="87">
                                            <p:bg/>
                                          </p:spTgt>
                                        </p:tgtEl>
                                        <p:attrNameLst>
                                          <p:attrName>ppt_w</p:attrName>
                                        </p:attrNameLst>
                                      </p:cBhvr>
                                      <p:tavLst>
                                        <p:tav tm="0" fmla="#ppt_w*sin(2.5*pi*$)">
                                          <p:val>
                                            <p:fltVal val="0"/>
                                          </p:val>
                                        </p:tav>
                                        <p:tav tm="100000">
                                          <p:val>
                                            <p:fltVal val="1"/>
                                          </p:val>
                                        </p:tav>
                                      </p:tavLst>
                                    </p:anim>
                                    <p:anim calcmode="lin" valueType="num">
                                      <p:cBhvr>
                                        <p:cTn id="8" dur="500" fill="hold"/>
                                        <p:tgtEl>
                                          <p:spTgt spid="87">
                                            <p:bg/>
                                          </p:spTgt>
                                        </p:tgtEl>
                                        <p:attrNameLst>
                                          <p:attrName>ppt_h</p:attrName>
                                        </p:attrNameLst>
                                      </p:cBhvr>
                                      <p:tavLst>
                                        <p:tav tm="0">
                                          <p:val>
                                            <p:strVal val="#ppt_h"/>
                                          </p:val>
                                        </p:tav>
                                        <p:tav tm="100000">
                                          <p:val>
                                            <p:strVal val="#ppt_h"/>
                                          </p:val>
                                        </p:tav>
                                      </p:tavLst>
                                    </p:anim>
                                  </p:childTnLst>
                                </p:cTn>
                              </p:par>
                              <p:par>
                                <p:cTn id="9" presetClass="entr" nodeType="withEffect" presetSubtype="10" presetID="19" grpId="1" fill="hold">
                                  <p:stCondLst>
                                    <p:cond delay="0"/>
                                  </p:stCondLst>
                                  <p:iterate type="el" backwards="0">
                                    <p:tmAbs val="0"/>
                                  </p:iterate>
                                  <p:childTnLst>
                                    <p:set>
                                      <p:cBhvr>
                                        <p:cTn id="10" fill="hold"/>
                                        <p:tgtEl>
                                          <p:spTgt spid="87">
                                            <p:txEl>
                                              <p:pRg st="0" end="0"/>
                                            </p:txEl>
                                          </p:spTgt>
                                        </p:tgtEl>
                                        <p:attrNameLst>
                                          <p:attrName>style.visibility</p:attrName>
                                        </p:attrNameLst>
                                      </p:cBhvr>
                                      <p:to>
                                        <p:strVal val="visible"/>
                                      </p:to>
                                    </p:set>
                                    <p:animEffect filter="fade" transition="in">
                                      <p:cBhvr>
                                        <p:cTn id="11" dur="500" fill="hold"/>
                                        <p:tgtEl>
                                          <p:spTgt spid="87">
                                            <p:txEl>
                                              <p:pRg st="0" end="0"/>
                                            </p:txEl>
                                          </p:spTgt>
                                        </p:tgtEl>
                                      </p:cBhvr>
                                    </p:animEffect>
                                    <p:anim calcmode="lin" valueType="num">
                                      <p:cBhvr>
                                        <p:cTn id="12" dur="500" fill="hold"/>
                                        <p:tgtEl>
                                          <p:spTgt spid="87">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0" presetID="19" grpId="1" fill="hold">
                                  <p:stCondLst>
                                    <p:cond delay="0"/>
                                  </p:stCondLst>
                                  <p:iterate type="el" backwards="0">
                                    <p:tmAbs val="0"/>
                                  </p:iterate>
                                  <p:childTnLst>
                                    <p:set>
                                      <p:cBhvr>
                                        <p:cTn id="17" fill="hold"/>
                                        <p:tgtEl>
                                          <p:spTgt spid="87">
                                            <p:txEl>
                                              <p:pRg st="1" end="1"/>
                                            </p:txEl>
                                          </p:spTgt>
                                        </p:tgtEl>
                                        <p:attrNameLst>
                                          <p:attrName>style.visibility</p:attrName>
                                        </p:attrNameLst>
                                      </p:cBhvr>
                                      <p:to>
                                        <p:strVal val="visible"/>
                                      </p:to>
                                    </p:set>
                                    <p:animEffect filter="fade" transition="in">
                                      <p:cBhvr>
                                        <p:cTn id="18" dur="500" fill="hold"/>
                                        <p:tgtEl>
                                          <p:spTgt spid="87">
                                            <p:txEl>
                                              <p:pRg st="1" end="1"/>
                                            </p:txEl>
                                          </p:spTgt>
                                        </p:tgtEl>
                                      </p:cBhvr>
                                    </p:animEffect>
                                    <p:anim calcmode="lin" valueType="num">
                                      <p:cBhvr>
                                        <p:cTn id="19" dur="500" fill="hold"/>
                                        <p:tgtEl>
                                          <p:spTgt spid="87">
                                            <p:txEl>
                                              <p:pRg st="1" end="1"/>
                                            </p:txEl>
                                          </p:spTgt>
                                        </p:tgtEl>
                                        <p:attrNameLst>
                                          <p:attrName>ppt_w</p:attrName>
                                        </p:attrNameLst>
                                      </p:cBhvr>
                                      <p:tavLst>
                                        <p:tav tm="0" fmla="#ppt_w*sin(2.5*pi*$)">
                                          <p:val>
                                            <p:fltVal val="0"/>
                                          </p:val>
                                        </p:tav>
                                        <p:tav tm="100000">
                                          <p:val>
                                            <p:fltVal val="1"/>
                                          </p:val>
                                        </p:tav>
                                      </p:tavLst>
                                    </p:anim>
                                    <p:anim calcmode="lin" valueType="num">
                                      <p:cBhvr>
                                        <p:cTn id="20" dur="500" fill="hold"/>
                                        <p:tgtEl>
                                          <p:spTgt spid="87">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Class="entr" nodeType="afterEffect" presetSubtype="10" presetID="19" grpId="1" fill="hold">
                                  <p:stCondLst>
                                    <p:cond delay="0"/>
                                  </p:stCondLst>
                                  <p:iterate type="el" backwards="0">
                                    <p:tmAbs val="0"/>
                                  </p:iterate>
                                  <p:childTnLst>
                                    <p:set>
                                      <p:cBhvr>
                                        <p:cTn id="23" fill="hold"/>
                                        <p:tgtEl>
                                          <p:spTgt spid="87">
                                            <p:txEl>
                                              <p:pRg st="2" end="2"/>
                                            </p:txEl>
                                          </p:spTgt>
                                        </p:tgtEl>
                                        <p:attrNameLst>
                                          <p:attrName>style.visibility</p:attrName>
                                        </p:attrNameLst>
                                      </p:cBhvr>
                                      <p:to>
                                        <p:strVal val="visible"/>
                                      </p:to>
                                    </p:set>
                                    <p:animEffect filter="fade" transition="in">
                                      <p:cBhvr>
                                        <p:cTn id="24" dur="500" fill="hold"/>
                                        <p:tgtEl>
                                          <p:spTgt spid="87">
                                            <p:txEl>
                                              <p:pRg st="2" end="2"/>
                                            </p:txEl>
                                          </p:spTgt>
                                        </p:tgtEl>
                                      </p:cBhvr>
                                    </p:animEffect>
                                    <p:anim calcmode="lin" valueType="num">
                                      <p:cBhvr>
                                        <p:cTn id="25" dur="500" fill="hold"/>
                                        <p:tgtEl>
                                          <p:spTgt spid="87">
                                            <p:txEl>
                                              <p:pRg st="2" end="2"/>
                                            </p:txEl>
                                          </p:spTgt>
                                        </p:tgtEl>
                                        <p:attrNameLst>
                                          <p:attrName>ppt_w</p:attrName>
                                        </p:attrNameLst>
                                      </p:cBhvr>
                                      <p:tavLst>
                                        <p:tav tm="0" fmla="#ppt_w*sin(2.5*pi*$)">
                                          <p:val>
                                            <p:fltVal val="0"/>
                                          </p:val>
                                        </p:tav>
                                        <p:tav tm="100000">
                                          <p:val>
                                            <p:fltVal val="1"/>
                                          </p:val>
                                        </p:tav>
                                      </p:tavLst>
                                    </p:anim>
                                    <p:anim calcmode="lin" valueType="num">
                                      <p:cBhvr>
                                        <p:cTn id="26" dur="500" fill="hold"/>
                                        <p:tgtEl>
                                          <p:spTgt spid="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0" presetID="19" grpId="1" fill="hold">
                                  <p:stCondLst>
                                    <p:cond delay="0"/>
                                  </p:stCondLst>
                                  <p:iterate type="el" backwards="0">
                                    <p:tmAbs val="0"/>
                                  </p:iterate>
                                  <p:childTnLst>
                                    <p:set>
                                      <p:cBhvr>
                                        <p:cTn id="30" fill="hold"/>
                                        <p:tgtEl>
                                          <p:spTgt spid="87">
                                            <p:txEl>
                                              <p:pRg st="3" end="3"/>
                                            </p:txEl>
                                          </p:spTgt>
                                        </p:tgtEl>
                                        <p:attrNameLst>
                                          <p:attrName>style.visibility</p:attrName>
                                        </p:attrNameLst>
                                      </p:cBhvr>
                                      <p:to>
                                        <p:strVal val="visible"/>
                                      </p:to>
                                    </p:set>
                                    <p:animEffect filter="fade" transition="in">
                                      <p:cBhvr>
                                        <p:cTn id="31" dur="500" fill="hold"/>
                                        <p:tgtEl>
                                          <p:spTgt spid="87">
                                            <p:txEl>
                                              <p:pRg st="3" end="3"/>
                                            </p:txEl>
                                          </p:spTgt>
                                        </p:tgtEl>
                                      </p:cBhvr>
                                    </p:animEffect>
                                    <p:anim calcmode="lin" valueType="num">
                                      <p:cBhvr>
                                        <p:cTn id="32" dur="500" fill="hold"/>
                                        <p:tgtEl>
                                          <p:spTgt spid="87">
                                            <p:txEl>
                                              <p:pRg st="3" end="3"/>
                                            </p:txEl>
                                          </p:spTgt>
                                        </p:tgtEl>
                                        <p:attrNameLst>
                                          <p:attrName>ppt_w</p:attrName>
                                        </p:attrNameLst>
                                      </p:cBhvr>
                                      <p:tavLst>
                                        <p:tav tm="0" fmla="#ppt_w*sin(2.5*pi*$)">
                                          <p:val>
                                            <p:fltVal val="0"/>
                                          </p:val>
                                        </p:tav>
                                        <p:tav tm="100000">
                                          <p:val>
                                            <p:fltVal val="1"/>
                                          </p:val>
                                        </p:tav>
                                      </p:tavLst>
                                    </p:anim>
                                    <p:anim calcmode="lin" valueType="num">
                                      <p:cBhvr>
                                        <p:cTn id="33" dur="500" fill="hold"/>
                                        <p:tgtEl>
                                          <p:spTgt spid="8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0" presetID="19" grpId="1" fill="hold">
                                  <p:stCondLst>
                                    <p:cond delay="0"/>
                                  </p:stCondLst>
                                  <p:iterate type="el" backwards="0">
                                    <p:tmAbs val="0"/>
                                  </p:iterate>
                                  <p:childTnLst>
                                    <p:set>
                                      <p:cBhvr>
                                        <p:cTn id="37" fill="hold"/>
                                        <p:tgtEl>
                                          <p:spTgt spid="87">
                                            <p:txEl>
                                              <p:pRg st="4" end="4"/>
                                            </p:txEl>
                                          </p:spTgt>
                                        </p:tgtEl>
                                        <p:attrNameLst>
                                          <p:attrName>style.visibility</p:attrName>
                                        </p:attrNameLst>
                                      </p:cBhvr>
                                      <p:to>
                                        <p:strVal val="visible"/>
                                      </p:to>
                                    </p:set>
                                    <p:animEffect filter="fade" transition="in">
                                      <p:cBhvr>
                                        <p:cTn id="38" dur="500" fill="hold"/>
                                        <p:tgtEl>
                                          <p:spTgt spid="87">
                                            <p:txEl>
                                              <p:pRg st="4" end="4"/>
                                            </p:txEl>
                                          </p:spTgt>
                                        </p:tgtEl>
                                      </p:cBhvr>
                                    </p:animEffect>
                                    <p:anim calcmode="lin" valueType="num">
                                      <p:cBhvr>
                                        <p:cTn id="39" dur="500" fill="hold"/>
                                        <p:tgtEl>
                                          <p:spTgt spid="87">
                                            <p:txEl>
                                              <p:pRg st="4" end="4"/>
                                            </p:txEl>
                                          </p:spTgt>
                                        </p:tgtEl>
                                        <p:attrNameLst>
                                          <p:attrName>ppt_w</p:attrName>
                                        </p:attrNameLst>
                                      </p:cBhvr>
                                      <p:tavLst>
                                        <p:tav tm="0" fmla="#ppt_w*sin(2.5*pi*$)">
                                          <p:val>
                                            <p:fltVal val="0"/>
                                          </p:val>
                                        </p:tav>
                                        <p:tav tm="100000">
                                          <p:val>
                                            <p:fltVal val="1"/>
                                          </p:val>
                                        </p:tav>
                                      </p:tavLst>
                                    </p:anim>
                                    <p:anim calcmode="lin" valueType="num">
                                      <p:cBhvr>
                                        <p:cTn id="40" dur="500" fill="hold"/>
                                        <p:tgtEl>
                                          <p:spTgt spid="8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0" presetID="19" grpId="1" fill="hold">
                                  <p:stCondLst>
                                    <p:cond delay="0"/>
                                  </p:stCondLst>
                                  <p:iterate type="el" backwards="0">
                                    <p:tmAbs val="0"/>
                                  </p:iterate>
                                  <p:childTnLst>
                                    <p:set>
                                      <p:cBhvr>
                                        <p:cTn id="44" fill="hold"/>
                                        <p:tgtEl>
                                          <p:spTgt spid="87">
                                            <p:txEl>
                                              <p:pRg st="5" end="5"/>
                                            </p:txEl>
                                          </p:spTgt>
                                        </p:tgtEl>
                                        <p:attrNameLst>
                                          <p:attrName>style.visibility</p:attrName>
                                        </p:attrNameLst>
                                      </p:cBhvr>
                                      <p:to>
                                        <p:strVal val="visible"/>
                                      </p:to>
                                    </p:set>
                                    <p:animEffect filter="fade" transition="in">
                                      <p:cBhvr>
                                        <p:cTn id="45" dur="500" fill="hold"/>
                                        <p:tgtEl>
                                          <p:spTgt spid="87">
                                            <p:txEl>
                                              <p:pRg st="5" end="5"/>
                                            </p:txEl>
                                          </p:spTgt>
                                        </p:tgtEl>
                                      </p:cBhvr>
                                    </p:animEffect>
                                    <p:anim calcmode="lin" valueType="num">
                                      <p:cBhvr>
                                        <p:cTn id="46" dur="500" fill="hold"/>
                                        <p:tgtEl>
                                          <p:spTgt spid="87">
                                            <p:txEl>
                                              <p:pRg st="5" end="5"/>
                                            </p:txEl>
                                          </p:spTgt>
                                        </p:tgtEl>
                                        <p:attrNameLst>
                                          <p:attrName>ppt_w</p:attrName>
                                        </p:attrNameLst>
                                      </p:cBhvr>
                                      <p:tavLst>
                                        <p:tav tm="0" fmla="#ppt_w*sin(2.5*pi*$)">
                                          <p:val>
                                            <p:fltVal val="0"/>
                                          </p:val>
                                        </p:tav>
                                        <p:tav tm="100000">
                                          <p:val>
                                            <p:fltVal val="1"/>
                                          </p:val>
                                        </p:tav>
                                      </p:tavLst>
                                    </p:anim>
                                    <p:anim calcmode="lin" valueType="num">
                                      <p:cBhvr>
                                        <p:cTn id="47" dur="500" fill="hold"/>
                                        <p:tgtEl>
                                          <p:spTgt spid="8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7"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22"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3" name="LET’S REVIEW"/>
          <p:cNvSpPr txBox="1"/>
          <p:nvPr>
            <p:ph type="title"/>
          </p:nvPr>
        </p:nvSpPr>
        <p:spPr>
          <a:xfrm>
            <a:off x="406400" y="228599"/>
            <a:ext cx="7213600" cy="1143002"/>
          </a:xfrm>
          <a:prstGeom prst="rect">
            <a:avLst/>
          </a:prstGeom>
        </p:spPr>
        <p:txBody>
          <a:bodyPr/>
          <a:lstStyle/>
          <a:p>
            <a:pPr/>
            <a:r>
              <a:t>LET’S REVIEW</a:t>
            </a:r>
          </a:p>
        </p:txBody>
      </p:sp>
      <p:pic>
        <p:nvPicPr>
          <p:cNvPr id="224" name="AVV00002.pdf" descr="AVV00002.pdf"/>
          <p:cNvPicPr>
            <a:picLocks noChangeAspect="1"/>
          </p:cNvPicPr>
          <p:nvPr/>
        </p:nvPicPr>
        <p:blipFill>
          <a:blip r:embed="rId3">
            <a:extLst/>
          </a:blip>
          <a:stretch>
            <a:fillRect/>
          </a:stretch>
        </p:blipFill>
        <p:spPr>
          <a:xfrm>
            <a:off x="838200" y="2133600"/>
            <a:ext cx="2794000" cy="3683000"/>
          </a:xfrm>
          <a:prstGeom prst="rect">
            <a:avLst/>
          </a:prstGeom>
          <a:ln w="12700">
            <a:miter lim="400000"/>
          </a:ln>
        </p:spPr>
      </p:pic>
      <p:sp>
        <p:nvSpPr>
          <p:cNvPr id="225" name="Not a Test…"/>
          <p:cNvSpPr txBox="1"/>
          <p:nvPr/>
        </p:nvSpPr>
        <p:spPr>
          <a:xfrm>
            <a:off x="3931919" y="1981200"/>
            <a:ext cx="4251962" cy="33852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1" sz="3200">
                <a:latin typeface="Arial"/>
                <a:ea typeface="Arial"/>
                <a:cs typeface="Arial"/>
                <a:sym typeface="Arial"/>
              </a:defRPr>
            </a:pPr>
            <a:r>
              <a:t>Not a Test</a:t>
            </a:r>
          </a:p>
          <a:p>
            <a:pPr>
              <a:spcBef>
                <a:spcPts val="1900"/>
              </a:spcBef>
              <a:defRPr b="1" sz="3200">
                <a:latin typeface="Arial"/>
                <a:ea typeface="Arial"/>
                <a:cs typeface="Arial"/>
                <a:sym typeface="Arial"/>
              </a:defRPr>
            </a:pPr>
            <a:r>
              <a:t>Exercises to help you remember the material</a:t>
            </a:r>
          </a:p>
          <a:p>
            <a:pPr>
              <a:spcBef>
                <a:spcPts val="1900"/>
              </a:spcBef>
              <a:defRPr b="1" sz="3200">
                <a:latin typeface="Arial"/>
                <a:ea typeface="Arial"/>
                <a:cs typeface="Arial"/>
                <a:sym typeface="Arial"/>
              </a:defRPr>
            </a:pPr>
            <a:r>
              <a:t>Complete the Review on Page 6.</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30"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1" name="MOTIONS"/>
          <p:cNvSpPr txBox="1"/>
          <p:nvPr>
            <p:ph type="title"/>
          </p:nvPr>
        </p:nvSpPr>
        <p:spPr>
          <a:xfrm>
            <a:off x="381000" y="304799"/>
            <a:ext cx="7213600" cy="1143002"/>
          </a:xfrm>
          <a:prstGeom prst="rect">
            <a:avLst/>
          </a:prstGeom>
        </p:spPr>
        <p:txBody>
          <a:bodyPr/>
          <a:lstStyle/>
          <a:p>
            <a:pPr/>
            <a:r>
              <a:t>MOTIONS</a:t>
            </a:r>
          </a:p>
        </p:txBody>
      </p:sp>
      <p:sp>
        <p:nvSpPr>
          <p:cNvPr id="232" name="Main Motion:   Mechanism to introduce business for consideration"/>
          <p:cNvSpPr txBox="1"/>
          <p:nvPr>
            <p:ph type="body" sz="half" idx="1"/>
          </p:nvPr>
        </p:nvSpPr>
        <p:spPr>
          <a:xfrm>
            <a:off x="457200" y="2209800"/>
            <a:ext cx="4800600" cy="3143250"/>
          </a:xfrm>
          <a:prstGeom prst="rect">
            <a:avLst/>
          </a:prstGeom>
        </p:spPr>
        <p:txBody>
          <a:bodyPr/>
          <a:lstStyle/>
          <a:p>
            <a:pPr marL="522287" indent="-522287">
              <a:spcBef>
                <a:spcPts val="800"/>
              </a:spcBef>
              <a:buChar char=""/>
              <a:defRPr b="1" sz="3600">
                <a:latin typeface="Arial"/>
                <a:ea typeface="Arial"/>
                <a:cs typeface="Arial"/>
                <a:sym typeface="Arial"/>
              </a:defRPr>
            </a:pPr>
            <a:r>
              <a:t>Main Motion: </a:t>
            </a:r>
            <a:br/>
            <a:br/>
            <a:r>
              <a:rPr sz="3200"/>
              <a:t>Mechanism to introduce business for consideration</a:t>
            </a:r>
          </a:p>
        </p:txBody>
      </p:sp>
      <p:pic>
        <p:nvPicPr>
          <p:cNvPr id="233" name="ANO00014.pdf" descr="ANO00014.pdf"/>
          <p:cNvPicPr>
            <a:picLocks noChangeAspect="1"/>
          </p:cNvPicPr>
          <p:nvPr/>
        </p:nvPicPr>
        <p:blipFill>
          <a:blip r:embed="rId3">
            <a:extLst/>
          </a:blip>
          <a:stretch>
            <a:fillRect/>
          </a:stretch>
        </p:blipFill>
        <p:spPr>
          <a:xfrm>
            <a:off x="5403850" y="1885950"/>
            <a:ext cx="2449513" cy="417195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38"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9" name="ANATOMY OF A MOTION"/>
          <p:cNvSpPr txBox="1"/>
          <p:nvPr>
            <p:ph type="title"/>
          </p:nvPr>
        </p:nvSpPr>
        <p:spPr>
          <a:xfrm>
            <a:off x="406400" y="228599"/>
            <a:ext cx="7213600" cy="1143002"/>
          </a:xfrm>
          <a:prstGeom prst="rect">
            <a:avLst/>
          </a:prstGeom>
        </p:spPr>
        <p:txBody>
          <a:bodyPr/>
          <a:lstStyle/>
          <a:p>
            <a:pPr/>
            <a:r>
              <a:t>ANATOMY OF A MOTION</a:t>
            </a:r>
          </a:p>
        </p:txBody>
      </p:sp>
      <p:sp>
        <p:nvSpPr>
          <p:cNvPr id="240" name="Member Receives Recognition…"/>
          <p:cNvSpPr txBox="1"/>
          <p:nvPr>
            <p:ph type="body" sz="half" idx="1"/>
          </p:nvPr>
        </p:nvSpPr>
        <p:spPr>
          <a:xfrm>
            <a:off x="4495800" y="1885950"/>
            <a:ext cx="4419600" cy="4171950"/>
          </a:xfrm>
          <a:prstGeom prst="rect">
            <a:avLst/>
          </a:prstGeom>
        </p:spPr>
        <p:txBody>
          <a:bodyPr/>
          <a:lstStyle/>
          <a:p>
            <a:pPr marL="336042" indent="-336042" defTabSz="896111">
              <a:lnSpc>
                <a:spcPct val="90000"/>
              </a:lnSpc>
              <a:spcBef>
                <a:spcPts val="500"/>
              </a:spcBef>
              <a:buChar char=""/>
              <a:defRPr b="1" sz="2352">
                <a:latin typeface="Arial"/>
                <a:ea typeface="Arial"/>
                <a:cs typeface="Arial"/>
                <a:sym typeface="Arial"/>
              </a:defRPr>
            </a:pPr>
            <a:r>
              <a:t>Member Receives Recognition</a:t>
            </a:r>
          </a:p>
          <a:p>
            <a:pPr marL="336042" indent="-336042" defTabSz="896111">
              <a:lnSpc>
                <a:spcPct val="90000"/>
              </a:lnSpc>
              <a:spcBef>
                <a:spcPts val="500"/>
              </a:spcBef>
              <a:buChar char=""/>
              <a:defRPr b="1" sz="2352">
                <a:latin typeface="Arial"/>
                <a:ea typeface="Arial"/>
                <a:cs typeface="Arial"/>
                <a:sym typeface="Arial"/>
              </a:defRPr>
            </a:pPr>
            <a:r>
              <a:t>States the Motion</a:t>
            </a:r>
          </a:p>
          <a:p>
            <a:pPr marL="336042" indent="-336042" defTabSz="896111">
              <a:lnSpc>
                <a:spcPct val="90000"/>
              </a:lnSpc>
              <a:spcBef>
                <a:spcPts val="500"/>
              </a:spcBef>
              <a:buChar char=""/>
              <a:defRPr b="1" sz="2352">
                <a:latin typeface="Arial"/>
                <a:ea typeface="Arial"/>
                <a:cs typeface="Arial"/>
                <a:sym typeface="Arial"/>
              </a:defRPr>
            </a:pPr>
            <a:r>
              <a:t>Another member seconds the motion</a:t>
            </a:r>
          </a:p>
          <a:p>
            <a:pPr marL="336042" indent="-336042" defTabSz="896111">
              <a:lnSpc>
                <a:spcPct val="90000"/>
              </a:lnSpc>
              <a:spcBef>
                <a:spcPts val="500"/>
              </a:spcBef>
              <a:buChar char=""/>
              <a:defRPr b="1" sz="2352">
                <a:latin typeface="Arial"/>
                <a:ea typeface="Arial"/>
                <a:cs typeface="Arial"/>
                <a:sym typeface="Arial"/>
              </a:defRPr>
            </a:pPr>
            <a:r>
              <a:t>Chair states the Question on the Motion</a:t>
            </a:r>
          </a:p>
          <a:p>
            <a:pPr marL="336042" indent="-336042" defTabSz="896111">
              <a:lnSpc>
                <a:spcPct val="90000"/>
              </a:lnSpc>
              <a:spcBef>
                <a:spcPts val="500"/>
              </a:spcBef>
              <a:buChar char=""/>
              <a:defRPr b="1" sz="2352">
                <a:latin typeface="Arial"/>
                <a:ea typeface="Arial"/>
                <a:cs typeface="Arial"/>
                <a:sym typeface="Arial"/>
              </a:defRPr>
            </a:pPr>
            <a:r>
              <a:t>Members Debate the Motion</a:t>
            </a:r>
          </a:p>
          <a:p>
            <a:pPr marL="336042" indent="-336042" defTabSz="896111">
              <a:lnSpc>
                <a:spcPct val="90000"/>
              </a:lnSpc>
              <a:spcBef>
                <a:spcPts val="500"/>
              </a:spcBef>
              <a:buChar char=""/>
              <a:defRPr b="1" sz="2352">
                <a:latin typeface="Arial"/>
                <a:ea typeface="Arial"/>
                <a:cs typeface="Arial"/>
                <a:sym typeface="Arial"/>
              </a:defRPr>
            </a:pPr>
            <a:r>
              <a:t>Chair Puts the Question</a:t>
            </a:r>
          </a:p>
          <a:p>
            <a:pPr marL="336042" indent="-336042" defTabSz="896111">
              <a:lnSpc>
                <a:spcPct val="90000"/>
              </a:lnSpc>
              <a:spcBef>
                <a:spcPts val="500"/>
              </a:spcBef>
              <a:buChar char=""/>
              <a:defRPr b="1" sz="2352">
                <a:latin typeface="Arial"/>
                <a:ea typeface="Arial"/>
                <a:cs typeface="Arial"/>
                <a:sym typeface="Arial"/>
              </a:defRPr>
            </a:pPr>
            <a:r>
              <a:t>Chair Announces the Result</a:t>
            </a:r>
          </a:p>
        </p:txBody>
      </p:sp>
      <p:pic>
        <p:nvPicPr>
          <p:cNvPr id="241" name="CKC50286.png" descr="CKC50286.png"/>
          <p:cNvPicPr>
            <a:picLocks noChangeAspect="1"/>
          </p:cNvPicPr>
          <p:nvPr/>
        </p:nvPicPr>
        <p:blipFill>
          <a:blip r:embed="rId3">
            <a:extLst/>
          </a:blip>
          <a:stretch>
            <a:fillRect/>
          </a:stretch>
        </p:blipFill>
        <p:spPr>
          <a:xfrm>
            <a:off x="304800" y="2514600"/>
            <a:ext cx="4013200" cy="31400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41"/>
                                        </p:tgtEl>
                                        <p:attrNameLst>
                                          <p:attrName>style.visibility</p:attrName>
                                        </p:attrNameLst>
                                      </p:cBhvr>
                                      <p:to>
                                        <p:strVal val="visible"/>
                                      </p:to>
                                    </p:set>
                                    <p:anim calcmode="lin" valueType="num">
                                      <p:cBhvr>
                                        <p:cTn id="7" dur="500" fill="hold"/>
                                        <p:tgtEl>
                                          <p:spTgt spid="241"/>
                                        </p:tgtEl>
                                        <p:attrNameLst>
                                          <p:attrName>ppt_x</p:attrName>
                                        </p:attrNameLst>
                                      </p:cBhvr>
                                      <p:tavLst>
                                        <p:tav tm="0">
                                          <p:val>
                                            <p:strVal val="1+#ppt_w/2"/>
                                          </p:val>
                                        </p:tav>
                                        <p:tav tm="100000">
                                          <p:val>
                                            <p:strVal val="#ppt_x"/>
                                          </p:val>
                                        </p:tav>
                                      </p:tavLst>
                                    </p:anim>
                                    <p:anim calcmode="lin" valueType="num">
                                      <p:cBhvr>
                                        <p:cTn id="8" dur="500" fill="hold"/>
                                        <p:tgtEl>
                                          <p:spTgt spid="2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40">
                                            <p:bg/>
                                          </p:spTgt>
                                        </p:tgtEl>
                                        <p:attrNameLst>
                                          <p:attrName>style.visibility</p:attrName>
                                        </p:attrNameLst>
                                      </p:cBhvr>
                                      <p:to>
                                        <p:strVal val="visible"/>
                                      </p:to>
                                    </p:set>
                                    <p:anim calcmode="lin" valueType="num">
                                      <p:cBhvr>
                                        <p:cTn id="13" dur="500" fill="hold"/>
                                        <p:tgtEl>
                                          <p:spTgt spid="240">
                                            <p:bg/>
                                          </p:spTgt>
                                        </p:tgtEl>
                                        <p:attrNameLst>
                                          <p:attrName>ppt_x</p:attrName>
                                        </p:attrNameLst>
                                      </p:cBhvr>
                                      <p:tavLst>
                                        <p:tav tm="0">
                                          <p:val>
                                            <p:strVal val="1+#ppt_w/2"/>
                                          </p:val>
                                        </p:tav>
                                        <p:tav tm="100000">
                                          <p:val>
                                            <p:strVal val="#ppt_x"/>
                                          </p:val>
                                        </p:tav>
                                      </p:tavLst>
                                    </p:anim>
                                    <p:anim calcmode="lin" valueType="num">
                                      <p:cBhvr>
                                        <p:cTn id="14" dur="500" fill="hold"/>
                                        <p:tgtEl>
                                          <p:spTgt spid="240">
                                            <p:bg/>
                                          </p:spTgt>
                                        </p:tgtEl>
                                        <p:attrNameLst>
                                          <p:attrName>ppt_y</p:attrName>
                                        </p:attrNameLst>
                                      </p:cBhvr>
                                      <p:tavLst>
                                        <p:tav tm="0">
                                          <p:val>
                                            <p:strVal val="#ppt_y"/>
                                          </p:val>
                                        </p:tav>
                                        <p:tav tm="100000">
                                          <p:val>
                                            <p:strVal val="#ppt_y"/>
                                          </p:val>
                                        </p:tav>
                                      </p:tavLst>
                                    </p:anim>
                                  </p:childTnLst>
                                </p:cTn>
                              </p:par>
                              <p:par>
                                <p:cTn id="15" presetClass="entr" nodeType="withEffect" presetSubtype="2" presetID="2" grpId="2" fill="hold">
                                  <p:stCondLst>
                                    <p:cond delay="0"/>
                                  </p:stCondLst>
                                  <p:iterate type="el" backwards="0">
                                    <p:tmAbs val="0"/>
                                  </p:iterate>
                                  <p:childTnLst>
                                    <p:set>
                                      <p:cBhvr>
                                        <p:cTn id="16" fill="hold"/>
                                        <p:tgtEl>
                                          <p:spTgt spid="240">
                                            <p:txEl>
                                              <p:pRg st="0" end="0"/>
                                            </p:txEl>
                                          </p:spTgt>
                                        </p:tgtEl>
                                        <p:attrNameLst>
                                          <p:attrName>style.visibility</p:attrName>
                                        </p:attrNameLst>
                                      </p:cBhvr>
                                      <p:to>
                                        <p:strVal val="visible"/>
                                      </p:to>
                                    </p:set>
                                    <p:anim calcmode="lin" valueType="num">
                                      <p:cBhvr>
                                        <p:cTn id="17" dur="500" fill="hold"/>
                                        <p:tgtEl>
                                          <p:spTgt spid="240">
                                            <p:txEl>
                                              <p:pRg st="0" end="0"/>
                                            </p:txEl>
                                          </p:spTgt>
                                        </p:tgtEl>
                                        <p:attrNameLst>
                                          <p:attrName>ppt_x</p:attrName>
                                        </p:attrNameLst>
                                      </p:cBhvr>
                                      <p:tavLst>
                                        <p:tav tm="0">
                                          <p:val>
                                            <p:strVal val="1+#ppt_w/2"/>
                                          </p:val>
                                        </p:tav>
                                        <p:tav tm="100000">
                                          <p:val>
                                            <p:strVal val="#ppt_x"/>
                                          </p:val>
                                        </p:tav>
                                      </p:tavLst>
                                    </p:anim>
                                    <p:anim calcmode="lin" valueType="num">
                                      <p:cBhvr>
                                        <p:cTn id="18" dur="500" fill="hold"/>
                                        <p:tgtEl>
                                          <p:spTgt spid="2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2" fill="hold">
                                  <p:stCondLst>
                                    <p:cond delay="0"/>
                                  </p:stCondLst>
                                  <p:iterate type="el" backwards="0">
                                    <p:tmAbs val="0"/>
                                  </p:iterate>
                                  <p:childTnLst>
                                    <p:set>
                                      <p:cBhvr>
                                        <p:cTn id="22" fill="hold"/>
                                        <p:tgtEl>
                                          <p:spTgt spid="240">
                                            <p:txEl>
                                              <p:pRg st="1" end="1"/>
                                            </p:txEl>
                                          </p:spTgt>
                                        </p:tgtEl>
                                        <p:attrNameLst>
                                          <p:attrName>style.visibility</p:attrName>
                                        </p:attrNameLst>
                                      </p:cBhvr>
                                      <p:to>
                                        <p:strVal val="visible"/>
                                      </p:to>
                                    </p:set>
                                    <p:anim calcmode="lin" valueType="num">
                                      <p:cBhvr>
                                        <p:cTn id="23" dur="500" fill="hold"/>
                                        <p:tgtEl>
                                          <p:spTgt spid="240">
                                            <p:txEl>
                                              <p:pRg st="1" end="1"/>
                                            </p:txEl>
                                          </p:spTgt>
                                        </p:tgtEl>
                                        <p:attrNameLst>
                                          <p:attrName>ppt_x</p:attrName>
                                        </p:attrNameLst>
                                      </p:cBhvr>
                                      <p:tavLst>
                                        <p:tav tm="0">
                                          <p:val>
                                            <p:strVal val="1+#ppt_w/2"/>
                                          </p:val>
                                        </p:tav>
                                        <p:tav tm="100000">
                                          <p:val>
                                            <p:strVal val="#ppt_x"/>
                                          </p:val>
                                        </p:tav>
                                      </p:tavLst>
                                    </p:anim>
                                    <p:anim calcmode="lin" valueType="num">
                                      <p:cBhvr>
                                        <p:cTn id="24" dur="500" fill="hold"/>
                                        <p:tgtEl>
                                          <p:spTgt spid="2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2" fill="hold">
                                  <p:stCondLst>
                                    <p:cond delay="0"/>
                                  </p:stCondLst>
                                  <p:iterate type="el" backwards="0">
                                    <p:tmAbs val="0"/>
                                  </p:iterate>
                                  <p:childTnLst>
                                    <p:set>
                                      <p:cBhvr>
                                        <p:cTn id="28" fill="hold"/>
                                        <p:tgtEl>
                                          <p:spTgt spid="240">
                                            <p:txEl>
                                              <p:pRg st="2" end="2"/>
                                            </p:txEl>
                                          </p:spTgt>
                                        </p:tgtEl>
                                        <p:attrNameLst>
                                          <p:attrName>style.visibility</p:attrName>
                                        </p:attrNameLst>
                                      </p:cBhvr>
                                      <p:to>
                                        <p:strVal val="visible"/>
                                      </p:to>
                                    </p:set>
                                    <p:anim calcmode="lin" valueType="num">
                                      <p:cBhvr>
                                        <p:cTn id="29" dur="500" fill="hold"/>
                                        <p:tgtEl>
                                          <p:spTgt spid="240">
                                            <p:txEl>
                                              <p:pRg st="2" end="2"/>
                                            </p:txEl>
                                          </p:spTgt>
                                        </p:tgtEl>
                                        <p:attrNameLst>
                                          <p:attrName>ppt_x</p:attrName>
                                        </p:attrNameLst>
                                      </p:cBhvr>
                                      <p:tavLst>
                                        <p:tav tm="0">
                                          <p:val>
                                            <p:strVal val="1+#ppt_w/2"/>
                                          </p:val>
                                        </p:tav>
                                        <p:tav tm="100000">
                                          <p:val>
                                            <p:strVal val="#ppt_x"/>
                                          </p:val>
                                        </p:tav>
                                      </p:tavLst>
                                    </p:anim>
                                    <p:anim calcmode="lin" valueType="num">
                                      <p:cBhvr>
                                        <p:cTn id="30" dur="500" fill="hold"/>
                                        <p:tgtEl>
                                          <p:spTgt spid="2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2" presetID="2" grpId="2" fill="hold">
                                  <p:stCondLst>
                                    <p:cond delay="0"/>
                                  </p:stCondLst>
                                  <p:iterate type="el" backwards="0">
                                    <p:tmAbs val="0"/>
                                  </p:iterate>
                                  <p:childTnLst>
                                    <p:set>
                                      <p:cBhvr>
                                        <p:cTn id="34" fill="hold"/>
                                        <p:tgtEl>
                                          <p:spTgt spid="240">
                                            <p:txEl>
                                              <p:pRg st="3" end="3"/>
                                            </p:txEl>
                                          </p:spTgt>
                                        </p:tgtEl>
                                        <p:attrNameLst>
                                          <p:attrName>style.visibility</p:attrName>
                                        </p:attrNameLst>
                                      </p:cBhvr>
                                      <p:to>
                                        <p:strVal val="visible"/>
                                      </p:to>
                                    </p:set>
                                    <p:anim calcmode="lin" valueType="num">
                                      <p:cBhvr>
                                        <p:cTn id="35" dur="500" fill="hold"/>
                                        <p:tgtEl>
                                          <p:spTgt spid="240">
                                            <p:txEl>
                                              <p:pRg st="3" end="3"/>
                                            </p:txEl>
                                          </p:spTgt>
                                        </p:tgtEl>
                                        <p:attrNameLst>
                                          <p:attrName>ppt_x</p:attrName>
                                        </p:attrNameLst>
                                      </p:cBhvr>
                                      <p:tavLst>
                                        <p:tav tm="0">
                                          <p:val>
                                            <p:strVal val="1+#ppt_w/2"/>
                                          </p:val>
                                        </p:tav>
                                        <p:tav tm="100000">
                                          <p:val>
                                            <p:strVal val="#ppt_x"/>
                                          </p:val>
                                        </p:tav>
                                      </p:tavLst>
                                    </p:anim>
                                    <p:anim calcmode="lin" valueType="num">
                                      <p:cBhvr>
                                        <p:cTn id="36" dur="500" fill="hold"/>
                                        <p:tgtEl>
                                          <p:spTgt spid="2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2" presetID="2" grpId="2" fill="hold">
                                  <p:stCondLst>
                                    <p:cond delay="0"/>
                                  </p:stCondLst>
                                  <p:iterate type="el" backwards="0">
                                    <p:tmAbs val="0"/>
                                  </p:iterate>
                                  <p:childTnLst>
                                    <p:set>
                                      <p:cBhvr>
                                        <p:cTn id="40" fill="hold"/>
                                        <p:tgtEl>
                                          <p:spTgt spid="240">
                                            <p:txEl>
                                              <p:pRg st="4" end="4"/>
                                            </p:txEl>
                                          </p:spTgt>
                                        </p:tgtEl>
                                        <p:attrNameLst>
                                          <p:attrName>style.visibility</p:attrName>
                                        </p:attrNameLst>
                                      </p:cBhvr>
                                      <p:to>
                                        <p:strVal val="visible"/>
                                      </p:to>
                                    </p:set>
                                    <p:anim calcmode="lin" valueType="num">
                                      <p:cBhvr>
                                        <p:cTn id="41" dur="500" fill="hold"/>
                                        <p:tgtEl>
                                          <p:spTgt spid="240">
                                            <p:txEl>
                                              <p:pRg st="4" end="4"/>
                                            </p:txEl>
                                          </p:spTgt>
                                        </p:tgtEl>
                                        <p:attrNameLst>
                                          <p:attrName>ppt_x</p:attrName>
                                        </p:attrNameLst>
                                      </p:cBhvr>
                                      <p:tavLst>
                                        <p:tav tm="0">
                                          <p:val>
                                            <p:strVal val="1+#ppt_w/2"/>
                                          </p:val>
                                        </p:tav>
                                        <p:tav tm="100000">
                                          <p:val>
                                            <p:strVal val="#ppt_x"/>
                                          </p:val>
                                        </p:tav>
                                      </p:tavLst>
                                    </p:anim>
                                    <p:anim calcmode="lin" valueType="num">
                                      <p:cBhvr>
                                        <p:cTn id="42" dur="500" fill="hold"/>
                                        <p:tgtEl>
                                          <p:spTgt spid="24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2" presetID="2" grpId="2" fill="hold">
                                  <p:stCondLst>
                                    <p:cond delay="0"/>
                                  </p:stCondLst>
                                  <p:iterate type="el" backwards="0">
                                    <p:tmAbs val="0"/>
                                  </p:iterate>
                                  <p:childTnLst>
                                    <p:set>
                                      <p:cBhvr>
                                        <p:cTn id="46" fill="hold"/>
                                        <p:tgtEl>
                                          <p:spTgt spid="240">
                                            <p:txEl>
                                              <p:pRg st="5" end="5"/>
                                            </p:txEl>
                                          </p:spTgt>
                                        </p:tgtEl>
                                        <p:attrNameLst>
                                          <p:attrName>style.visibility</p:attrName>
                                        </p:attrNameLst>
                                      </p:cBhvr>
                                      <p:to>
                                        <p:strVal val="visible"/>
                                      </p:to>
                                    </p:set>
                                    <p:anim calcmode="lin" valueType="num">
                                      <p:cBhvr>
                                        <p:cTn id="47" dur="500" fill="hold"/>
                                        <p:tgtEl>
                                          <p:spTgt spid="240">
                                            <p:txEl>
                                              <p:pRg st="5" end="5"/>
                                            </p:txEl>
                                          </p:spTgt>
                                        </p:tgtEl>
                                        <p:attrNameLst>
                                          <p:attrName>ppt_x</p:attrName>
                                        </p:attrNameLst>
                                      </p:cBhvr>
                                      <p:tavLst>
                                        <p:tav tm="0">
                                          <p:val>
                                            <p:strVal val="1+#ppt_w/2"/>
                                          </p:val>
                                        </p:tav>
                                        <p:tav tm="100000">
                                          <p:val>
                                            <p:strVal val="#ppt_x"/>
                                          </p:val>
                                        </p:tav>
                                      </p:tavLst>
                                    </p:anim>
                                    <p:anim calcmode="lin" valueType="num">
                                      <p:cBhvr>
                                        <p:cTn id="48" dur="500" fill="hold"/>
                                        <p:tgtEl>
                                          <p:spTgt spid="2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2" presetID="2" grpId="2" fill="hold">
                                  <p:stCondLst>
                                    <p:cond delay="0"/>
                                  </p:stCondLst>
                                  <p:iterate type="el" backwards="0">
                                    <p:tmAbs val="0"/>
                                  </p:iterate>
                                  <p:childTnLst>
                                    <p:set>
                                      <p:cBhvr>
                                        <p:cTn id="52" fill="hold"/>
                                        <p:tgtEl>
                                          <p:spTgt spid="240">
                                            <p:txEl>
                                              <p:pRg st="6" end="6"/>
                                            </p:txEl>
                                          </p:spTgt>
                                        </p:tgtEl>
                                        <p:attrNameLst>
                                          <p:attrName>style.visibility</p:attrName>
                                        </p:attrNameLst>
                                      </p:cBhvr>
                                      <p:to>
                                        <p:strVal val="visible"/>
                                      </p:to>
                                    </p:set>
                                    <p:anim calcmode="lin" valueType="num">
                                      <p:cBhvr>
                                        <p:cTn id="53" dur="500" fill="hold"/>
                                        <p:tgtEl>
                                          <p:spTgt spid="240">
                                            <p:txEl>
                                              <p:pRg st="6" end="6"/>
                                            </p:txEl>
                                          </p:spTgt>
                                        </p:tgtEl>
                                        <p:attrNameLst>
                                          <p:attrName>ppt_x</p:attrName>
                                        </p:attrNameLst>
                                      </p:cBhvr>
                                      <p:tavLst>
                                        <p:tav tm="0">
                                          <p:val>
                                            <p:strVal val="1+#ppt_w/2"/>
                                          </p:val>
                                        </p:tav>
                                        <p:tav tm="100000">
                                          <p:val>
                                            <p:strVal val="#ppt_x"/>
                                          </p:val>
                                        </p:tav>
                                      </p:tavLst>
                                    </p:anim>
                                    <p:anim calcmode="lin" valueType="num">
                                      <p:cBhvr>
                                        <p:cTn id="54" dur="500" fill="hold"/>
                                        <p:tgtEl>
                                          <p:spTgt spid="24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0" grpId="2"/>
      <p:bldP build="whole" bldLvl="1" animBg="1" rev="0" advAuto="0" spid="241"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46"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7" name="RECEIVE RECOGNITION"/>
          <p:cNvSpPr txBox="1"/>
          <p:nvPr>
            <p:ph type="title"/>
          </p:nvPr>
        </p:nvSpPr>
        <p:spPr>
          <a:xfrm>
            <a:off x="381000" y="304799"/>
            <a:ext cx="7213600" cy="1143002"/>
          </a:xfrm>
          <a:prstGeom prst="rect">
            <a:avLst/>
          </a:prstGeom>
        </p:spPr>
        <p:txBody>
          <a:bodyPr/>
          <a:lstStyle/>
          <a:p>
            <a:pPr/>
            <a:r>
              <a:t>RECEIVE RECOGNITION</a:t>
            </a:r>
          </a:p>
        </p:txBody>
      </p:sp>
      <p:sp>
        <p:nvSpPr>
          <p:cNvPr id="248" name="From the meeting Chair…"/>
          <p:cNvSpPr txBox="1"/>
          <p:nvPr>
            <p:ph type="body" idx="1"/>
          </p:nvPr>
        </p:nvSpPr>
        <p:spPr>
          <a:xfrm>
            <a:off x="381000" y="1752599"/>
            <a:ext cx="5715000" cy="4572002"/>
          </a:xfrm>
          <a:prstGeom prst="rect">
            <a:avLst/>
          </a:prstGeom>
        </p:spPr>
        <p:txBody>
          <a:bodyPr/>
          <a:lstStyle/>
          <a:p>
            <a:pPr>
              <a:spcBef>
                <a:spcPts val="600"/>
              </a:spcBef>
              <a:buSzTx/>
              <a:buFont typeface="Monotype Sorts"/>
              <a:buNone/>
              <a:defRPr b="1" sz="2800"/>
            </a:pPr>
          </a:p>
          <a:p>
            <a:pPr>
              <a:spcBef>
                <a:spcPts val="600"/>
              </a:spcBef>
              <a:buChar char=""/>
              <a:defRPr b="1" sz="2800">
                <a:latin typeface="Arial"/>
                <a:ea typeface="Arial"/>
                <a:cs typeface="Arial"/>
                <a:sym typeface="Arial"/>
              </a:defRPr>
            </a:pPr>
            <a:r>
              <a:t>From the meeting Chair</a:t>
            </a:r>
          </a:p>
          <a:p>
            <a:pPr>
              <a:spcBef>
                <a:spcPts val="600"/>
              </a:spcBef>
              <a:buChar char=""/>
              <a:defRPr b="1" sz="2800">
                <a:latin typeface="Arial"/>
                <a:ea typeface="Arial"/>
                <a:cs typeface="Arial"/>
                <a:sym typeface="Arial"/>
              </a:defRPr>
            </a:pPr>
            <a:r>
              <a:t>Chair will assign you the floor</a:t>
            </a:r>
          </a:p>
          <a:p>
            <a:pPr>
              <a:spcBef>
                <a:spcPts val="600"/>
              </a:spcBef>
              <a:buChar char=""/>
              <a:defRPr b="1" sz="2800">
                <a:latin typeface="Arial"/>
                <a:ea typeface="Arial"/>
                <a:cs typeface="Arial"/>
                <a:sym typeface="Arial"/>
              </a:defRPr>
            </a:pPr>
            <a:r>
              <a:t>Large meeting/convention</a:t>
            </a:r>
          </a:p>
          <a:p>
            <a:pPr lvl="1" marL="742950" indent="-285750">
              <a:spcBef>
                <a:spcPts val="0"/>
              </a:spcBef>
              <a:defRPr b="1" sz="2400">
                <a:latin typeface="Arial"/>
                <a:ea typeface="Arial"/>
                <a:cs typeface="Arial"/>
                <a:sym typeface="Arial"/>
              </a:defRPr>
            </a:pPr>
            <a:r>
              <a:t> Queue up at a microphone</a:t>
            </a:r>
          </a:p>
          <a:p>
            <a:pPr lvl="1" marL="742950" indent="-285750">
              <a:spcBef>
                <a:spcPts val="0"/>
              </a:spcBef>
              <a:defRPr b="1" sz="2400">
                <a:latin typeface="Arial"/>
                <a:ea typeface="Arial"/>
                <a:cs typeface="Arial"/>
                <a:sym typeface="Arial"/>
              </a:defRPr>
            </a:pPr>
            <a:r>
              <a:t> Check if pro and con are 	designated</a:t>
            </a:r>
          </a:p>
          <a:p>
            <a:pPr>
              <a:spcBef>
                <a:spcPts val="600"/>
              </a:spcBef>
              <a:buChar char=""/>
              <a:defRPr b="1" sz="2800">
                <a:latin typeface="Arial"/>
                <a:ea typeface="Arial"/>
                <a:cs typeface="Arial"/>
                <a:sym typeface="Arial"/>
              </a:defRPr>
            </a:pPr>
            <a:r>
              <a:t>Smaller meetings – raise your hand</a:t>
            </a:r>
          </a:p>
        </p:txBody>
      </p:sp>
      <p:pic>
        <p:nvPicPr>
          <p:cNvPr id="249" name="CKH50212.png" descr="CKH50212.png"/>
          <p:cNvPicPr>
            <a:picLocks noChangeAspect="1"/>
          </p:cNvPicPr>
          <p:nvPr/>
        </p:nvPicPr>
        <p:blipFill>
          <a:blip r:embed="rId3">
            <a:extLst/>
          </a:blip>
          <a:stretch>
            <a:fillRect/>
          </a:stretch>
        </p:blipFill>
        <p:spPr>
          <a:xfrm>
            <a:off x="5791200" y="1905000"/>
            <a:ext cx="2844800" cy="417195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54"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5" name="STATE THE MOTION"/>
          <p:cNvSpPr txBox="1"/>
          <p:nvPr>
            <p:ph type="title"/>
          </p:nvPr>
        </p:nvSpPr>
        <p:spPr>
          <a:xfrm>
            <a:off x="406400" y="228599"/>
            <a:ext cx="7213600" cy="1143002"/>
          </a:xfrm>
          <a:prstGeom prst="rect">
            <a:avLst/>
          </a:prstGeom>
        </p:spPr>
        <p:txBody>
          <a:bodyPr/>
          <a:lstStyle/>
          <a:p>
            <a:pPr/>
            <a:r>
              <a:t>STATE THE MOTION</a:t>
            </a:r>
          </a:p>
        </p:txBody>
      </p:sp>
      <p:sp>
        <p:nvSpPr>
          <p:cNvPr id="256" name="Begin with “I move that . . . “…"/>
          <p:cNvSpPr txBox="1"/>
          <p:nvPr/>
        </p:nvSpPr>
        <p:spPr>
          <a:xfrm>
            <a:off x="731519" y="1981200"/>
            <a:ext cx="7376162" cy="39609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buSzPct val="100000"/>
              <a:buChar char=""/>
              <a:defRPr b="1" sz="2800">
                <a:latin typeface="Arial"/>
                <a:ea typeface="Arial"/>
                <a:cs typeface="Arial"/>
                <a:sym typeface="Arial"/>
              </a:defRPr>
            </a:pPr>
            <a:r>
              <a:t>Begin with “I move that . . . “</a:t>
            </a:r>
          </a:p>
          <a:p>
            <a:pPr>
              <a:spcBef>
                <a:spcPts val="1600"/>
              </a:spcBef>
              <a:buSzPct val="100000"/>
              <a:buChar char=""/>
              <a:defRPr b="1" sz="2800">
                <a:latin typeface="Arial"/>
                <a:ea typeface="Arial"/>
                <a:cs typeface="Arial"/>
                <a:sym typeface="Arial"/>
              </a:defRPr>
            </a:pPr>
            <a:r>
              <a:t>Conclude with exact wording of your motion</a:t>
            </a:r>
          </a:p>
          <a:p>
            <a:pPr lvl="1" marL="457200" indent="0">
              <a:spcBef>
                <a:spcPts val="1600"/>
              </a:spcBef>
              <a:buSzPct val="100000"/>
              <a:buChar char=""/>
              <a:defRPr b="1" sz="2800">
                <a:latin typeface="Arial"/>
                <a:ea typeface="Arial"/>
                <a:cs typeface="Arial"/>
                <a:sym typeface="Arial"/>
              </a:defRPr>
            </a:pPr>
            <a:r>
              <a:t>Straightforward language</a:t>
            </a:r>
          </a:p>
          <a:p>
            <a:pPr lvl="1" marL="457200" indent="0">
              <a:spcBef>
                <a:spcPts val="1600"/>
              </a:spcBef>
              <a:buSzPct val="100000"/>
              <a:buChar char=""/>
              <a:defRPr b="1" sz="2800">
                <a:latin typeface="Arial"/>
                <a:ea typeface="Arial"/>
                <a:cs typeface="Arial"/>
                <a:sym typeface="Arial"/>
              </a:defRPr>
            </a:pPr>
            <a:r>
              <a:t>Stated in the positive</a:t>
            </a:r>
          </a:p>
          <a:p>
            <a:pPr lvl="1" marL="457200" indent="0">
              <a:spcBef>
                <a:spcPts val="1600"/>
              </a:spcBef>
              <a:buSzPct val="100000"/>
              <a:buChar char=""/>
              <a:defRPr b="1" sz="2800">
                <a:latin typeface="Arial"/>
                <a:ea typeface="Arial"/>
                <a:cs typeface="Arial"/>
                <a:sym typeface="Arial"/>
              </a:defRPr>
            </a:pPr>
            <a:r>
              <a:t>Contains only one proposal</a:t>
            </a:r>
          </a:p>
        </p:txBody>
      </p:sp>
      <p:grpSp>
        <p:nvGrpSpPr>
          <p:cNvPr id="259" name="Group"/>
          <p:cNvGrpSpPr/>
          <p:nvPr/>
        </p:nvGrpSpPr>
        <p:grpSpPr>
          <a:xfrm>
            <a:off x="6629399" y="304799"/>
            <a:ext cx="1905001" cy="730223"/>
            <a:chOff x="0" y="0"/>
            <a:chExt cx="1905000" cy="730221"/>
          </a:xfrm>
        </p:grpSpPr>
        <p:sp>
          <p:nvSpPr>
            <p:cNvPr id="257" name="Shape"/>
            <p:cNvSpPr/>
            <p:nvPr/>
          </p:nvSpPr>
          <p:spPr>
            <a:xfrm flipH="1">
              <a:off x="0" y="0"/>
              <a:ext cx="1905001" cy="7302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cubicBezTo>
                    <a:pt x="1612" y="0"/>
                    <a:pt x="0" y="1346"/>
                    <a:pt x="0" y="3005"/>
                  </a:cubicBezTo>
                  <a:lnTo>
                    <a:pt x="0" y="15027"/>
                  </a:lnTo>
                  <a:cubicBezTo>
                    <a:pt x="0" y="16686"/>
                    <a:pt x="1612" y="18032"/>
                    <a:pt x="3600" y="18032"/>
                  </a:cubicBezTo>
                  <a:lnTo>
                    <a:pt x="7830" y="21600"/>
                  </a:lnTo>
                  <a:lnTo>
                    <a:pt x="9000" y="18032"/>
                  </a:lnTo>
                  <a:lnTo>
                    <a:pt x="18000" y="18032"/>
                  </a:lnTo>
                  <a:cubicBezTo>
                    <a:pt x="19988" y="18032"/>
                    <a:pt x="21600" y="16686"/>
                    <a:pt x="21600" y="15027"/>
                  </a:cubicBezTo>
                  <a:lnTo>
                    <a:pt x="21600" y="3005"/>
                  </a:lnTo>
                  <a:cubicBezTo>
                    <a:pt x="21600" y="1346"/>
                    <a:pt x="19988" y="0"/>
                    <a:pt x="18000" y="0"/>
                  </a:cubicBezTo>
                  <a:lnTo>
                    <a:pt x="3600" y="0"/>
                  </a:lnTo>
                  <a:close/>
                </a:path>
              </a:pathLst>
            </a:custGeom>
            <a:noFill/>
            <a:ln w="9525" cap="flat">
              <a:solidFill>
                <a:srgbClr val="000000"/>
              </a:solidFill>
              <a:prstDash val="solid"/>
              <a:round/>
            </a:ln>
            <a:effectLst/>
          </p:spPr>
          <p:txBody>
            <a:bodyPr wrap="square" lIns="45719" tIns="45719" rIns="45719" bIns="45719" numCol="1" anchor="t">
              <a:noAutofit/>
            </a:bodyPr>
            <a:lstStyle/>
            <a:p>
              <a:pPr algn="ctr">
                <a:defRPr b="1" i="1" sz="2000">
                  <a:latin typeface="+mn-lt"/>
                  <a:ea typeface="+mn-ea"/>
                  <a:cs typeface="+mn-cs"/>
                  <a:sym typeface="Times New Roman"/>
                </a:defRPr>
              </a:pPr>
            </a:p>
          </p:txBody>
        </p:sp>
        <p:sp>
          <p:nvSpPr>
            <p:cNvPr id="258" name="I move that …"/>
            <p:cNvSpPr txBox="1"/>
            <p:nvPr/>
          </p:nvSpPr>
          <p:spPr>
            <a:xfrm>
              <a:off x="120244" y="27086"/>
              <a:ext cx="1664512" cy="372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i="1" sz="2000">
                  <a:latin typeface="+mn-lt"/>
                  <a:ea typeface="+mn-ea"/>
                  <a:cs typeface="+mn-cs"/>
                  <a:sym typeface="Times New Roman"/>
                </a:defRPr>
              </a:lvl1pPr>
            </a:lstStyle>
            <a:p>
              <a:pPr/>
              <a:r>
                <a:t>I move that …</a:t>
              </a: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64"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5" name="ANOTHER MEMBER SECONDS THE MOTION"/>
          <p:cNvSpPr txBox="1"/>
          <p:nvPr>
            <p:ph type="title"/>
          </p:nvPr>
        </p:nvSpPr>
        <p:spPr>
          <a:xfrm>
            <a:off x="381000" y="304799"/>
            <a:ext cx="7213600" cy="1143002"/>
          </a:xfrm>
          <a:prstGeom prst="rect">
            <a:avLst/>
          </a:prstGeom>
        </p:spPr>
        <p:txBody>
          <a:bodyPr/>
          <a:lstStyle>
            <a:lvl1pPr defTabSz="667512">
              <a:defRPr sz="2920"/>
            </a:lvl1pPr>
          </a:lstStyle>
          <a:p>
            <a:pPr/>
            <a:r>
              <a:t>ANOTHER MEMBER SECONDS THE MOTION</a:t>
            </a:r>
          </a:p>
        </p:txBody>
      </p:sp>
      <p:sp>
        <p:nvSpPr>
          <p:cNvPr id="266" name="Double-click to edit"/>
          <p:cNvSpPr txBox="1"/>
          <p:nvPr>
            <p:ph type="body" sz="half" idx="1"/>
          </p:nvPr>
        </p:nvSpPr>
        <p:spPr>
          <a:xfrm>
            <a:off x="457200" y="2209800"/>
            <a:ext cx="4191000" cy="3143250"/>
          </a:xfrm>
          <a:prstGeom prst="rect">
            <a:avLst/>
          </a:prstGeom>
        </p:spPr>
        <p:txBody>
          <a:bodyPr/>
          <a:lstStyle/>
          <a:p>
            <a:pPr/>
          </a:p>
        </p:txBody>
      </p:sp>
      <p:sp>
        <p:nvSpPr>
          <p:cNvPr id="267" name="“Second” or ”I second the motion”…"/>
          <p:cNvSpPr txBox="1"/>
          <p:nvPr/>
        </p:nvSpPr>
        <p:spPr>
          <a:xfrm>
            <a:off x="274319" y="1828800"/>
            <a:ext cx="5775962" cy="35870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buClr>
                <a:schemeClr val="accent2"/>
              </a:buClr>
              <a:buSzPct val="100000"/>
              <a:buChar char=""/>
              <a:defRPr b="1" sz="2800">
                <a:latin typeface="Arial"/>
                <a:ea typeface="Arial"/>
                <a:cs typeface="Arial"/>
                <a:sym typeface="Arial"/>
              </a:defRPr>
            </a:pPr>
            <a:r>
              <a:t>“Second” or ”I second the motion”</a:t>
            </a:r>
          </a:p>
          <a:p>
            <a:pPr marL="342900" indent="-342900">
              <a:spcBef>
                <a:spcPts val="600"/>
              </a:spcBef>
              <a:buClr>
                <a:schemeClr val="accent2"/>
              </a:buClr>
              <a:buSzPct val="100000"/>
              <a:buChar char=""/>
              <a:defRPr b="1" sz="2800">
                <a:latin typeface="Arial"/>
                <a:ea typeface="Arial"/>
                <a:cs typeface="Arial"/>
                <a:sym typeface="Arial"/>
              </a:defRPr>
            </a:pPr>
            <a:r>
              <a:t>Without second, motion “dies for lack of a second”</a:t>
            </a:r>
          </a:p>
          <a:p>
            <a:pPr marL="342900" indent="-342900">
              <a:spcBef>
                <a:spcPts val="600"/>
              </a:spcBef>
              <a:buClr>
                <a:schemeClr val="accent2"/>
              </a:buClr>
              <a:buSzPct val="100000"/>
              <a:buChar char=""/>
              <a:defRPr b="1" sz="2800">
                <a:latin typeface="Arial"/>
                <a:ea typeface="Arial"/>
                <a:cs typeface="Arial"/>
                <a:sym typeface="Arial"/>
              </a:defRPr>
            </a:pPr>
            <a:r>
              <a:t>Any comment about the motion is considered a second.</a:t>
            </a:r>
          </a:p>
          <a:p>
            <a:pPr marL="342900" indent="-342900">
              <a:spcBef>
                <a:spcPts val="600"/>
              </a:spcBef>
              <a:buClr>
                <a:schemeClr val="accent2"/>
              </a:buClr>
              <a:buSzPct val="100000"/>
              <a:buChar char=""/>
              <a:defRPr b="1" sz="2800">
                <a:latin typeface="Arial"/>
                <a:ea typeface="Arial"/>
                <a:cs typeface="Arial"/>
                <a:sym typeface="Arial"/>
              </a:defRPr>
            </a:pPr>
            <a:r>
              <a:t>Member allowed to second a motion they oppose</a:t>
            </a:r>
          </a:p>
        </p:txBody>
      </p:sp>
      <p:pic>
        <p:nvPicPr>
          <p:cNvPr id="268" name="ANO00067.pdf" descr="ANO00067.pdf"/>
          <p:cNvPicPr>
            <a:picLocks noChangeAspect="1"/>
          </p:cNvPicPr>
          <p:nvPr/>
        </p:nvPicPr>
        <p:blipFill>
          <a:blip r:embed="rId3">
            <a:extLst/>
          </a:blip>
          <a:stretch>
            <a:fillRect/>
          </a:stretch>
        </p:blipFill>
        <p:spPr>
          <a:xfrm>
            <a:off x="5875337" y="1752600"/>
            <a:ext cx="3116263" cy="323691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68"/>
                                        </p:tgtEl>
                                        <p:attrNameLst>
                                          <p:attrName>style.visibility</p:attrName>
                                        </p:attrNameLst>
                                      </p:cBhvr>
                                      <p:to>
                                        <p:strVal val="visible"/>
                                      </p:to>
                                    </p:set>
                                    <p:anim calcmode="lin" valueType="num">
                                      <p:cBhvr>
                                        <p:cTn id="7" dur="1000" fill="hold"/>
                                        <p:tgtEl>
                                          <p:spTgt spid="268"/>
                                        </p:tgtEl>
                                        <p:attrNameLst>
                                          <p:attrName>ppt_x</p:attrName>
                                        </p:attrNameLst>
                                      </p:cBhvr>
                                      <p:tavLst>
                                        <p:tav tm="0">
                                          <p:val>
                                            <p:strVal val="1+#ppt_w/2"/>
                                          </p:val>
                                        </p:tav>
                                        <p:tav tm="100000">
                                          <p:val>
                                            <p:strVal val="#ppt_x"/>
                                          </p:val>
                                        </p:tav>
                                      </p:tavLst>
                                    </p:anim>
                                    <p:anim calcmode="lin" valueType="num">
                                      <p:cBhvr>
                                        <p:cTn id="8" dur="10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73"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4" name="CHAIR STATES THE MOTION"/>
          <p:cNvSpPr txBox="1"/>
          <p:nvPr>
            <p:ph type="title"/>
          </p:nvPr>
        </p:nvSpPr>
        <p:spPr>
          <a:xfrm>
            <a:off x="304800" y="228600"/>
            <a:ext cx="8356600" cy="914400"/>
          </a:xfrm>
          <a:prstGeom prst="rect">
            <a:avLst/>
          </a:prstGeom>
        </p:spPr>
        <p:txBody>
          <a:bodyPr/>
          <a:lstStyle/>
          <a:p>
            <a:pPr/>
            <a:r>
              <a:t>CHAIR STATES THE MOTION</a:t>
            </a:r>
          </a:p>
        </p:txBody>
      </p:sp>
      <p:sp>
        <p:nvSpPr>
          <p:cNvPr id="275" name="“It has been moved and seconded that we  . . . (stating the motion’s exact words)  Is there any discussion?  ”"/>
          <p:cNvSpPr txBox="1"/>
          <p:nvPr>
            <p:ph type="body" sz="half" idx="1"/>
          </p:nvPr>
        </p:nvSpPr>
        <p:spPr>
          <a:xfrm>
            <a:off x="457200" y="1885950"/>
            <a:ext cx="4013200" cy="4171950"/>
          </a:xfrm>
          <a:prstGeom prst="rect">
            <a:avLst/>
          </a:prstGeom>
        </p:spPr>
        <p:txBody>
          <a:bodyPr/>
          <a:lstStyle>
            <a:lvl1pPr>
              <a:spcBef>
                <a:spcPts val="600"/>
              </a:spcBef>
              <a:buChar char=""/>
              <a:defRPr b="1" i="1" sz="2800">
                <a:latin typeface="Arial"/>
                <a:ea typeface="Arial"/>
                <a:cs typeface="Arial"/>
                <a:sym typeface="Arial"/>
              </a:defRPr>
            </a:lvl1pPr>
          </a:lstStyle>
          <a:p>
            <a:pPr/>
            <a:r>
              <a:t>“It has been moved and seconded that we  . . . (stating the motion’s exact words)  Is there any discussion?  ”</a:t>
            </a:r>
          </a:p>
        </p:txBody>
      </p:sp>
      <p:sp>
        <p:nvSpPr>
          <p:cNvPr id="276" name="Handling the Main Motion:…"/>
          <p:cNvSpPr/>
          <p:nvPr>
            <p:ph type="body" idx="21"/>
          </p:nvPr>
        </p:nvSpPr>
        <p:spPr>
          <a:xfrm>
            <a:off x="4622800" y="1885950"/>
            <a:ext cx="4013200" cy="4171950"/>
          </a:xfrm>
          <a:prstGeom prst="rect">
            <a:avLst/>
          </a:prstGeom>
          <a:extLst>
            <a:ext uri="{C572A759-6A51-4108-AA02-DFA0A04FC94B}">
              <ma14:wrappingTextBoxFlag xmlns:ma14="http://schemas.microsoft.com/office/mac/drawingml/2011/main" val="1"/>
            </a:ext>
          </a:extLst>
        </p:spPr>
        <p:txBody>
          <a:bodyPr/>
          <a:lstStyle/>
          <a:p>
            <a:pPr marL="294894" indent="-294894" defTabSz="786384">
              <a:lnSpc>
                <a:spcPct val="90000"/>
              </a:lnSpc>
              <a:spcBef>
                <a:spcPts val="500"/>
              </a:spcBef>
              <a:buSzTx/>
              <a:buFont typeface="Monotype Sorts"/>
              <a:buNone/>
              <a:defRPr sz="2408">
                <a:latin typeface="Arial Black"/>
                <a:ea typeface="Arial Black"/>
                <a:cs typeface="Arial Black"/>
                <a:sym typeface="Arial Black"/>
              </a:defRPr>
            </a:pPr>
            <a:r>
              <a:t>Handling the Main Motion:</a:t>
            </a:r>
          </a:p>
          <a:p>
            <a:pPr marL="294894" indent="-294894" defTabSz="786384">
              <a:lnSpc>
                <a:spcPct val="90000"/>
              </a:lnSpc>
              <a:spcBef>
                <a:spcPts val="500"/>
              </a:spcBef>
              <a:buSzTx/>
              <a:buFont typeface="Monotype Sorts"/>
              <a:buNone/>
              <a:defRPr sz="2408">
                <a:latin typeface="Arial Black"/>
                <a:ea typeface="Arial Black"/>
                <a:cs typeface="Arial Black"/>
                <a:sym typeface="Arial Black"/>
              </a:defRPr>
            </a:pPr>
          </a:p>
          <a:p>
            <a:pPr marL="294894" indent="-294894" defTabSz="786384">
              <a:lnSpc>
                <a:spcPct val="90000"/>
              </a:lnSpc>
              <a:spcBef>
                <a:spcPts val="500"/>
              </a:spcBef>
              <a:buChar char=""/>
              <a:defRPr sz="2408">
                <a:latin typeface="Arial Black"/>
                <a:ea typeface="Arial Black"/>
                <a:cs typeface="Arial Black"/>
                <a:sym typeface="Arial Black"/>
              </a:defRPr>
            </a:pPr>
            <a:r>
              <a:t>Postponing it</a:t>
            </a:r>
          </a:p>
          <a:p>
            <a:pPr marL="294894" indent="-294894" defTabSz="786384">
              <a:lnSpc>
                <a:spcPct val="90000"/>
              </a:lnSpc>
              <a:spcBef>
                <a:spcPts val="500"/>
              </a:spcBef>
              <a:buSzTx/>
              <a:buFont typeface="Monotype Sorts"/>
              <a:buNone/>
              <a:defRPr sz="2408">
                <a:latin typeface="Arial Black"/>
                <a:ea typeface="Arial Black"/>
                <a:cs typeface="Arial Black"/>
                <a:sym typeface="Arial Black"/>
              </a:defRPr>
            </a:pPr>
          </a:p>
          <a:p>
            <a:pPr marL="294894" indent="-294894" defTabSz="786384">
              <a:lnSpc>
                <a:spcPct val="90000"/>
              </a:lnSpc>
              <a:spcBef>
                <a:spcPts val="500"/>
              </a:spcBef>
              <a:buChar char=""/>
              <a:defRPr sz="2408">
                <a:latin typeface="Arial Black"/>
                <a:ea typeface="Arial Black"/>
                <a:cs typeface="Arial Black"/>
                <a:sym typeface="Arial Black"/>
              </a:defRPr>
            </a:pPr>
            <a:r>
              <a:t>Refer it to Committee</a:t>
            </a:r>
          </a:p>
          <a:p>
            <a:pPr marL="294894" indent="-294894" defTabSz="786384">
              <a:lnSpc>
                <a:spcPct val="90000"/>
              </a:lnSpc>
              <a:spcBef>
                <a:spcPts val="500"/>
              </a:spcBef>
              <a:buSzTx/>
              <a:buFont typeface="Monotype Sorts"/>
              <a:buNone/>
              <a:defRPr sz="2408">
                <a:latin typeface="Arial Black"/>
                <a:ea typeface="Arial Black"/>
                <a:cs typeface="Arial Black"/>
                <a:sym typeface="Arial Black"/>
              </a:defRPr>
            </a:pPr>
          </a:p>
          <a:p>
            <a:pPr marL="294894" indent="-294894" defTabSz="786384">
              <a:lnSpc>
                <a:spcPct val="90000"/>
              </a:lnSpc>
              <a:spcBef>
                <a:spcPts val="500"/>
              </a:spcBef>
              <a:buChar char=""/>
              <a:defRPr sz="2408">
                <a:latin typeface="Arial Black"/>
                <a:ea typeface="Arial Black"/>
                <a:cs typeface="Arial Black"/>
                <a:sym typeface="Arial Black"/>
              </a:defRPr>
            </a:pPr>
            <a:r>
              <a:t>Amend it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81"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2" name="EXAMPLE OF A PROPERLY STATED MOTION"/>
          <p:cNvSpPr txBox="1"/>
          <p:nvPr>
            <p:ph type="title"/>
          </p:nvPr>
        </p:nvSpPr>
        <p:spPr>
          <a:xfrm>
            <a:off x="381000" y="304799"/>
            <a:ext cx="8077200" cy="1143002"/>
          </a:xfrm>
          <a:prstGeom prst="rect">
            <a:avLst/>
          </a:prstGeom>
        </p:spPr>
        <p:txBody>
          <a:bodyPr/>
          <a:lstStyle>
            <a:lvl1pPr defTabSz="667512">
              <a:defRPr sz="2920"/>
            </a:lvl1pPr>
          </a:lstStyle>
          <a:p>
            <a:pPr/>
            <a:r>
              <a:t>EXAMPLE OF A PROPERLY STATED MOTION</a:t>
            </a:r>
          </a:p>
        </p:txBody>
      </p:sp>
      <p:sp>
        <p:nvSpPr>
          <p:cNvPr id="283" name="“I move that we operate a concession stand at all home games to benefit the marching band’s Uniform Fund”"/>
          <p:cNvSpPr txBox="1"/>
          <p:nvPr>
            <p:ph type="body" idx="1"/>
          </p:nvPr>
        </p:nvSpPr>
        <p:spPr>
          <a:xfrm>
            <a:off x="457200" y="2514600"/>
            <a:ext cx="7696200" cy="3276600"/>
          </a:xfrm>
          <a:prstGeom prst="rect">
            <a:avLst/>
          </a:prstGeom>
        </p:spPr>
        <p:txBody>
          <a:bodyPr/>
          <a:lstStyle>
            <a:lvl1pPr>
              <a:spcBef>
                <a:spcPts val="800"/>
              </a:spcBef>
              <a:buSzTx/>
              <a:buFont typeface="Monotype Sorts"/>
              <a:buNone/>
              <a:defRPr b="1" i="1" sz="3600">
                <a:latin typeface="Arial"/>
                <a:ea typeface="Arial"/>
                <a:cs typeface="Arial"/>
                <a:sym typeface="Arial"/>
              </a:defRPr>
            </a:lvl1pPr>
          </a:lstStyle>
          <a:p>
            <a:pPr/>
            <a:r>
              <a:t>“I move that we operate a concession stand at all home games to benefit the marching band’s Uniform Fund”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88"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9" name="MEMBERS DEBATE THE QUESTION"/>
          <p:cNvSpPr txBox="1"/>
          <p:nvPr>
            <p:ph type="title"/>
          </p:nvPr>
        </p:nvSpPr>
        <p:spPr>
          <a:xfrm>
            <a:off x="406400" y="228599"/>
            <a:ext cx="7213600" cy="1143002"/>
          </a:xfrm>
          <a:prstGeom prst="rect">
            <a:avLst/>
          </a:prstGeom>
        </p:spPr>
        <p:txBody>
          <a:bodyPr/>
          <a:lstStyle>
            <a:lvl1pPr defTabSz="667512">
              <a:defRPr sz="2920"/>
            </a:lvl1pPr>
          </a:lstStyle>
          <a:p>
            <a:pPr/>
            <a:r>
              <a:t>MEMBERS DEBATE THE QUESTION</a:t>
            </a:r>
          </a:p>
        </p:txBody>
      </p:sp>
      <p:sp>
        <p:nvSpPr>
          <p:cNvPr id="290" name="Members may fully express their opinions.…"/>
          <p:cNvSpPr txBox="1"/>
          <p:nvPr/>
        </p:nvSpPr>
        <p:spPr>
          <a:xfrm>
            <a:off x="274319" y="1828800"/>
            <a:ext cx="8595362" cy="43978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buSzPct val="100000"/>
              <a:buChar char="➢"/>
              <a:defRPr b="1" sz="2800">
                <a:latin typeface="Arial"/>
                <a:ea typeface="Arial"/>
                <a:cs typeface="Arial"/>
                <a:sym typeface="Arial"/>
              </a:defRPr>
            </a:pPr>
            <a:r>
              <a:t> Members may fully express their opinions.</a:t>
            </a:r>
          </a:p>
          <a:p>
            <a:pPr>
              <a:spcBef>
                <a:spcPts val="1600"/>
              </a:spcBef>
              <a:buSzPct val="100000"/>
              <a:buChar char="➢"/>
              <a:defRPr b="1" sz="2800">
                <a:latin typeface="Arial"/>
                <a:ea typeface="Arial"/>
                <a:cs typeface="Arial"/>
                <a:sym typeface="Arial"/>
              </a:defRPr>
            </a:pPr>
            <a:r>
              <a:t> Members need to understand the rules of debate.</a:t>
            </a:r>
          </a:p>
          <a:p>
            <a:pPr>
              <a:spcBef>
                <a:spcPts val="1600"/>
              </a:spcBef>
              <a:buSzPct val="100000"/>
              <a:buChar char="➢"/>
              <a:defRPr b="1" sz="2800">
                <a:latin typeface="Arial"/>
                <a:ea typeface="Arial"/>
                <a:cs typeface="Arial"/>
                <a:sym typeface="Arial"/>
              </a:defRPr>
            </a:pPr>
            <a:r>
              <a:t> Motion to Limit or Extend the Limits of Debate.</a:t>
            </a:r>
          </a:p>
          <a:p>
            <a:pPr>
              <a:spcBef>
                <a:spcPts val="1600"/>
              </a:spcBef>
              <a:buSzPct val="100000"/>
              <a:buChar char="➢"/>
              <a:defRPr b="1" sz="2800">
                <a:latin typeface="Arial"/>
                <a:ea typeface="Arial"/>
                <a:cs typeface="Arial"/>
                <a:sym typeface="Arial"/>
              </a:defRPr>
            </a:pPr>
            <a:r>
              <a:t> Can’t yield unexpired time.</a:t>
            </a:r>
          </a:p>
          <a:p>
            <a:pPr>
              <a:spcBef>
                <a:spcPts val="1600"/>
              </a:spcBef>
              <a:buSzPct val="100000"/>
              <a:buChar char="➢"/>
              <a:defRPr b="1" sz="2800">
                <a:latin typeface="Arial"/>
                <a:ea typeface="Arial"/>
                <a:cs typeface="Arial"/>
                <a:sym typeface="Arial"/>
              </a:defRPr>
            </a:pPr>
            <a:r>
              <a:t> Direct all discussion to the Chair.</a:t>
            </a:r>
          </a:p>
          <a:p>
            <a:pPr>
              <a:spcBef>
                <a:spcPts val="1600"/>
              </a:spcBef>
              <a:buSzPct val="100000"/>
              <a:buChar char="➢"/>
              <a:defRPr b="1" sz="2800">
                <a:latin typeface="Arial"/>
                <a:ea typeface="Arial"/>
                <a:cs typeface="Arial"/>
                <a:sym typeface="Arial"/>
              </a:defRPr>
            </a:pPr>
            <a:r>
              <a:t> Appropriate time for motions that will improve or dispose the existing motion.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295"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6" name="DEBATE TIPS FOR THE CHAIR"/>
          <p:cNvSpPr txBox="1"/>
          <p:nvPr>
            <p:ph type="title"/>
          </p:nvPr>
        </p:nvSpPr>
        <p:spPr>
          <a:xfrm>
            <a:off x="228599" y="381000"/>
            <a:ext cx="8763002" cy="762000"/>
          </a:xfrm>
          <a:prstGeom prst="rect">
            <a:avLst/>
          </a:prstGeom>
        </p:spPr>
        <p:txBody>
          <a:bodyPr/>
          <a:lstStyle>
            <a:lvl1pPr defTabSz="859536">
              <a:defRPr sz="3759"/>
            </a:lvl1pPr>
          </a:lstStyle>
          <a:p>
            <a:pPr/>
            <a:r>
              <a:t>DEBATE TIPS FOR THE CHAIR</a:t>
            </a:r>
          </a:p>
        </p:txBody>
      </p:sp>
      <p:sp>
        <p:nvSpPr>
          <p:cNvPr id="297" name="Double-click to edit"/>
          <p:cNvSpPr txBox="1"/>
          <p:nvPr>
            <p:ph type="body" sz="half" idx="1"/>
          </p:nvPr>
        </p:nvSpPr>
        <p:spPr>
          <a:xfrm>
            <a:off x="457200" y="2209800"/>
            <a:ext cx="4191000" cy="3143250"/>
          </a:xfrm>
          <a:prstGeom prst="rect">
            <a:avLst/>
          </a:prstGeom>
        </p:spPr>
        <p:txBody>
          <a:bodyPr/>
          <a:lstStyle/>
          <a:p>
            <a:pPr/>
          </a:p>
        </p:txBody>
      </p:sp>
      <p:sp>
        <p:nvSpPr>
          <p:cNvPr id="298" name="When presiding over Debate…"/>
          <p:cNvSpPr txBox="1"/>
          <p:nvPr/>
        </p:nvSpPr>
        <p:spPr>
          <a:xfrm>
            <a:off x="426720" y="1828800"/>
            <a:ext cx="5699760" cy="33569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buClr>
                <a:schemeClr val="accent2"/>
              </a:buClr>
              <a:buSzPct val="100000"/>
              <a:buChar char=""/>
              <a:defRPr b="1" sz="2800">
                <a:latin typeface="Arial"/>
                <a:ea typeface="Arial"/>
                <a:cs typeface="Arial"/>
                <a:sym typeface="Arial"/>
              </a:defRPr>
            </a:pPr>
            <a:r>
              <a:t>When presiding over Debate</a:t>
            </a:r>
          </a:p>
          <a:p>
            <a:pPr lvl="1" marL="742950" indent="-285750">
              <a:buClr>
                <a:schemeClr val="accent2"/>
              </a:buClr>
              <a:buSzPct val="100000"/>
              <a:buChar char=""/>
              <a:defRPr b="1">
                <a:latin typeface="Arial"/>
                <a:ea typeface="Arial"/>
                <a:cs typeface="Arial"/>
                <a:sym typeface="Arial"/>
              </a:defRPr>
            </a:pPr>
            <a:r>
              <a:t> Alternate pro and con</a:t>
            </a:r>
          </a:p>
          <a:p>
            <a:pPr lvl="1" marL="742950" indent="-285750">
              <a:buClr>
                <a:schemeClr val="accent2"/>
              </a:buClr>
              <a:buSzPct val="100000"/>
              <a:buChar char=""/>
              <a:defRPr b="1">
                <a:latin typeface="Arial"/>
                <a:ea typeface="Arial"/>
                <a:cs typeface="Arial"/>
                <a:sym typeface="Arial"/>
              </a:defRPr>
            </a:pPr>
            <a:r>
              <a:t> Courteous to everyone</a:t>
            </a:r>
          </a:p>
          <a:p>
            <a:pPr lvl="1" marL="742950" indent="-285750">
              <a:buClr>
                <a:schemeClr val="accent2"/>
              </a:buClr>
              <a:buSzPct val="100000"/>
              <a:buChar char=""/>
              <a:defRPr b="1">
                <a:latin typeface="Arial"/>
                <a:ea typeface="Arial"/>
                <a:cs typeface="Arial"/>
                <a:sym typeface="Arial"/>
              </a:defRPr>
            </a:pPr>
            <a:r>
              <a:t> Be sure precise question is</a:t>
            </a:r>
            <a:br/>
            <a:r>
              <a:t> known</a:t>
            </a:r>
          </a:p>
          <a:p>
            <a:pPr lvl="1" marL="742950" indent="-285750">
              <a:buClr>
                <a:schemeClr val="accent2"/>
              </a:buClr>
              <a:buSzPct val="100000"/>
              <a:buChar char=""/>
              <a:defRPr b="1">
                <a:latin typeface="Arial"/>
                <a:ea typeface="Arial"/>
                <a:cs typeface="Arial"/>
                <a:sym typeface="Arial"/>
              </a:defRPr>
            </a:pPr>
            <a:r>
              <a:t> Rules of time and decorum</a:t>
            </a:r>
          </a:p>
          <a:p>
            <a:pPr lvl="1" marL="742950" indent="-285750">
              <a:buClr>
                <a:schemeClr val="accent2"/>
              </a:buClr>
              <a:buSzPct val="100000"/>
              <a:buChar char=""/>
              <a:defRPr b="1">
                <a:latin typeface="Arial"/>
                <a:ea typeface="Arial"/>
                <a:cs typeface="Arial"/>
                <a:sym typeface="Arial"/>
              </a:defRPr>
            </a:pPr>
            <a:r>
              <a:t> Be sensitive to group wishes</a:t>
            </a:r>
          </a:p>
          <a:p>
            <a:pPr lvl="1" marL="742950" indent="-285750">
              <a:buClr>
                <a:schemeClr val="accent2"/>
              </a:buClr>
              <a:buSzPct val="100000"/>
              <a:buChar char=""/>
              <a:defRPr b="1">
                <a:latin typeface="Arial"/>
                <a:ea typeface="Arial"/>
                <a:cs typeface="Arial"/>
                <a:sym typeface="Arial"/>
              </a:defRPr>
            </a:pPr>
            <a:r>
              <a:t> Be ready to put question to a</a:t>
            </a:r>
            <a:br/>
            <a:r>
              <a:t> vote as soon as group is ready</a:t>
            </a:r>
            <a:r>
              <a:rPr b="0">
                <a:latin typeface="Tahoma"/>
                <a:ea typeface="Tahoma"/>
                <a:cs typeface="Tahoma"/>
                <a:sym typeface="Tahoma"/>
              </a:rPr>
              <a:t> </a:t>
            </a:r>
          </a:p>
        </p:txBody>
      </p:sp>
      <p:pic>
        <p:nvPicPr>
          <p:cNvPr id="299" name="CKC00001.pdf" descr="CKC00001.pdf"/>
          <p:cNvPicPr>
            <a:picLocks noChangeAspect="1"/>
          </p:cNvPicPr>
          <p:nvPr/>
        </p:nvPicPr>
        <p:blipFill>
          <a:blip r:embed="rId3">
            <a:extLst/>
          </a:blip>
          <a:stretch>
            <a:fillRect/>
          </a:stretch>
        </p:blipFill>
        <p:spPr>
          <a:xfrm>
            <a:off x="6096000" y="1828800"/>
            <a:ext cx="1473200" cy="417195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92" name="Slide Number"/>
          <p:cNvSpPr txBox="1"/>
          <p:nvPr>
            <p:ph type="sldNum" sz="quarter" idx="2"/>
          </p:nvPr>
        </p:nvSpPr>
        <p:spPr>
          <a:xfrm>
            <a:off x="8432976" y="6397726"/>
            <a:ext cx="203025"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 name="GOALS OF PROGRAM"/>
          <p:cNvSpPr txBox="1"/>
          <p:nvPr>
            <p:ph type="title"/>
          </p:nvPr>
        </p:nvSpPr>
        <p:spPr>
          <a:xfrm>
            <a:off x="406400" y="228599"/>
            <a:ext cx="7213600" cy="1143002"/>
          </a:xfrm>
          <a:prstGeom prst="rect">
            <a:avLst/>
          </a:prstGeom>
        </p:spPr>
        <p:txBody>
          <a:bodyPr/>
          <a:lstStyle/>
          <a:p>
            <a:pPr/>
            <a:r>
              <a:t>GOALS OF PROGRAM</a:t>
            </a:r>
          </a:p>
        </p:txBody>
      </p:sp>
      <p:sp>
        <p:nvSpPr>
          <p:cNvPr id="94" name="Understand the basic concepts…"/>
          <p:cNvSpPr txBox="1"/>
          <p:nvPr>
            <p:ph type="body" sz="half" idx="1"/>
          </p:nvPr>
        </p:nvSpPr>
        <p:spPr>
          <a:xfrm>
            <a:off x="457200" y="1885950"/>
            <a:ext cx="4730750" cy="4171950"/>
          </a:xfrm>
          <a:prstGeom prst="rect">
            <a:avLst/>
          </a:prstGeom>
        </p:spPr>
        <p:txBody>
          <a:bodyPr/>
          <a:lstStyle/>
          <a:p>
            <a:pPr>
              <a:spcBef>
                <a:spcPts val="600"/>
              </a:spcBef>
              <a:buChar char=""/>
              <a:defRPr b="1" sz="2800">
                <a:latin typeface="Arial"/>
                <a:ea typeface="Arial"/>
                <a:cs typeface="Arial"/>
                <a:sym typeface="Arial"/>
              </a:defRPr>
            </a:pPr>
            <a:r>
              <a:t>Understand the basic concepts </a:t>
            </a:r>
          </a:p>
          <a:p>
            <a:pPr>
              <a:spcBef>
                <a:spcPts val="600"/>
              </a:spcBef>
              <a:buChar char=""/>
              <a:defRPr b="1" sz="2800">
                <a:latin typeface="Arial"/>
                <a:ea typeface="Arial"/>
                <a:cs typeface="Arial"/>
                <a:sym typeface="Arial"/>
              </a:defRPr>
            </a:pPr>
            <a:r>
              <a:t>Develop sufficient skills in making motions, reports and problem solving. </a:t>
            </a:r>
          </a:p>
          <a:p>
            <a:pPr>
              <a:spcBef>
                <a:spcPts val="600"/>
              </a:spcBef>
              <a:buChar char=""/>
              <a:defRPr b="1" sz="2800">
                <a:latin typeface="Arial"/>
                <a:ea typeface="Arial"/>
                <a:cs typeface="Arial"/>
                <a:sym typeface="Arial"/>
              </a:defRPr>
            </a:pPr>
            <a:r>
              <a:t>Enable member’s full participation in business meeting</a:t>
            </a:r>
          </a:p>
        </p:txBody>
      </p:sp>
      <p:pic>
        <p:nvPicPr>
          <p:cNvPr id="95" name="AWB50069.png" descr="AWB50069.png"/>
          <p:cNvPicPr>
            <a:picLocks noChangeAspect="1"/>
          </p:cNvPicPr>
          <p:nvPr/>
        </p:nvPicPr>
        <p:blipFill>
          <a:blip r:embed="rId3">
            <a:extLst/>
          </a:blip>
          <a:stretch>
            <a:fillRect/>
          </a:stretch>
        </p:blipFill>
        <p:spPr>
          <a:xfrm>
            <a:off x="5029200" y="2590800"/>
            <a:ext cx="3429000" cy="2443163"/>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04"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5" name="CHAIR PUTS THE QUESTION"/>
          <p:cNvSpPr txBox="1"/>
          <p:nvPr>
            <p:ph type="title"/>
          </p:nvPr>
        </p:nvSpPr>
        <p:spPr>
          <a:xfrm>
            <a:off x="406400" y="381000"/>
            <a:ext cx="8204200" cy="762000"/>
          </a:xfrm>
          <a:prstGeom prst="rect">
            <a:avLst/>
          </a:prstGeom>
        </p:spPr>
        <p:txBody>
          <a:bodyPr/>
          <a:lstStyle>
            <a:lvl1pPr defTabSz="859536">
              <a:defRPr sz="3759"/>
            </a:lvl1pPr>
          </a:lstStyle>
          <a:p>
            <a:pPr/>
            <a:r>
              <a:t>CHAIR PUTS THE QUESTION</a:t>
            </a:r>
          </a:p>
        </p:txBody>
      </p:sp>
      <p:sp>
        <p:nvSpPr>
          <p:cNvPr id="306" name="No further discussion…"/>
          <p:cNvSpPr txBox="1"/>
          <p:nvPr>
            <p:ph type="body" idx="1"/>
          </p:nvPr>
        </p:nvSpPr>
        <p:spPr>
          <a:xfrm>
            <a:off x="2819400" y="1676400"/>
            <a:ext cx="5867400" cy="4591050"/>
          </a:xfrm>
          <a:prstGeom prst="rect">
            <a:avLst/>
          </a:prstGeom>
        </p:spPr>
        <p:txBody>
          <a:bodyPr/>
          <a:lstStyle/>
          <a:p>
            <a:pPr>
              <a:spcBef>
                <a:spcPts val="600"/>
              </a:spcBef>
              <a:buChar char=""/>
              <a:defRPr b="1" sz="2800">
                <a:latin typeface="Arial"/>
                <a:ea typeface="Arial"/>
                <a:cs typeface="Arial"/>
                <a:sym typeface="Arial"/>
              </a:defRPr>
            </a:pPr>
            <a:r>
              <a:t>No further discussion</a:t>
            </a:r>
          </a:p>
          <a:p>
            <a:pPr>
              <a:spcBef>
                <a:spcPts val="600"/>
              </a:spcBef>
              <a:buChar char=""/>
              <a:defRPr b="1" sz="2800">
                <a:latin typeface="Arial"/>
                <a:ea typeface="Arial"/>
                <a:cs typeface="Arial"/>
                <a:sym typeface="Arial"/>
              </a:defRPr>
            </a:pPr>
            <a:r>
              <a:t>Put Question to Vote</a:t>
            </a:r>
          </a:p>
          <a:p>
            <a:pPr>
              <a:spcBef>
                <a:spcPts val="600"/>
              </a:spcBef>
              <a:buChar char=""/>
              <a:defRPr b="1" sz="2800">
                <a:latin typeface="Arial"/>
                <a:ea typeface="Arial"/>
                <a:cs typeface="Arial"/>
                <a:sym typeface="Arial"/>
              </a:defRPr>
            </a:pPr>
            <a:r>
              <a:t>Repeat motion clearly</a:t>
            </a:r>
          </a:p>
          <a:p>
            <a:pPr>
              <a:spcBef>
                <a:spcPts val="600"/>
              </a:spcBef>
              <a:buChar char=""/>
              <a:defRPr b="1" sz="2800">
                <a:latin typeface="Arial"/>
                <a:ea typeface="Arial"/>
                <a:cs typeface="Arial"/>
                <a:sym typeface="Arial"/>
              </a:defRPr>
            </a:pPr>
            <a:r>
              <a:t>Give precise instructions</a:t>
            </a:r>
          </a:p>
          <a:p>
            <a:pPr>
              <a:spcBef>
                <a:spcPts val="600"/>
              </a:spcBef>
              <a:buChar char=""/>
              <a:defRPr b="1" sz="2800">
                <a:latin typeface="Arial"/>
                <a:ea typeface="Arial"/>
                <a:cs typeface="Arial"/>
                <a:sym typeface="Arial"/>
              </a:defRPr>
            </a:pPr>
            <a:r>
              <a:t>Announce results in 3 ways:</a:t>
            </a:r>
          </a:p>
          <a:p>
            <a:pPr lvl="1" marL="285750" indent="171450">
              <a:spcBef>
                <a:spcPts val="0"/>
              </a:spcBef>
              <a:buSzTx/>
              <a:buFont typeface="Monotype Sorts"/>
              <a:buNone/>
              <a:defRPr b="1" i="1" sz="2400">
                <a:latin typeface="Arial"/>
                <a:ea typeface="Arial"/>
                <a:cs typeface="Arial"/>
                <a:sym typeface="Arial"/>
              </a:defRPr>
            </a:pPr>
            <a:r>
              <a:t>“The yeses have it, the motion carried, and the Concession Stand Committee is ordered to begin work on this project.”</a:t>
            </a:r>
          </a:p>
        </p:txBody>
      </p:sp>
      <p:pic>
        <p:nvPicPr>
          <p:cNvPr id="307" name="AL096038.pdf" descr="AL096038.pdf"/>
          <p:cNvPicPr>
            <a:picLocks noChangeAspect="1"/>
          </p:cNvPicPr>
          <p:nvPr/>
        </p:nvPicPr>
        <p:blipFill>
          <a:blip r:embed="rId3">
            <a:extLst/>
          </a:blip>
          <a:stretch>
            <a:fillRect/>
          </a:stretch>
        </p:blipFill>
        <p:spPr>
          <a:xfrm>
            <a:off x="990600" y="1828800"/>
            <a:ext cx="1582738" cy="41719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307"/>
                                        </p:tgtEl>
                                        <p:attrNameLst>
                                          <p:attrName>style.visibility</p:attrName>
                                        </p:attrNameLst>
                                      </p:cBhvr>
                                      <p:to>
                                        <p:strVal val="visible"/>
                                      </p:to>
                                    </p:set>
                                    <p:anim calcmode="lin" valueType="num">
                                      <p:cBhvr>
                                        <p:cTn id="7" dur="500" fill="hold"/>
                                        <p:tgtEl>
                                          <p:spTgt spid="307"/>
                                        </p:tgtEl>
                                        <p:attrNameLst>
                                          <p:attrName>ppt_x</p:attrName>
                                        </p:attrNameLst>
                                      </p:cBhvr>
                                      <p:tavLst>
                                        <p:tav tm="0">
                                          <p:val>
                                            <p:strVal val="1+#ppt_w/2"/>
                                          </p:val>
                                        </p:tav>
                                        <p:tav tm="100000">
                                          <p:val>
                                            <p:strVal val="#ppt_x"/>
                                          </p:val>
                                        </p:tav>
                                      </p:tavLst>
                                    </p:anim>
                                    <p:anim calcmode="lin" valueType="num">
                                      <p:cBhvr>
                                        <p:cTn id="8" dur="500" fill="hold"/>
                                        <p:tgtEl>
                                          <p:spTgt spid="3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306">
                                            <p:bg/>
                                          </p:spTgt>
                                        </p:tgtEl>
                                        <p:attrNameLst>
                                          <p:attrName>style.visibility</p:attrName>
                                        </p:attrNameLst>
                                      </p:cBhvr>
                                      <p:to>
                                        <p:strVal val="visible"/>
                                      </p:to>
                                    </p:set>
                                    <p:anim calcmode="lin" valueType="num">
                                      <p:cBhvr>
                                        <p:cTn id="13" dur="500" fill="hold"/>
                                        <p:tgtEl>
                                          <p:spTgt spid="306">
                                            <p:bg/>
                                          </p:spTgt>
                                        </p:tgtEl>
                                        <p:attrNameLst>
                                          <p:attrName>ppt_x</p:attrName>
                                        </p:attrNameLst>
                                      </p:cBhvr>
                                      <p:tavLst>
                                        <p:tav tm="0">
                                          <p:val>
                                            <p:strVal val="1+#ppt_w/2"/>
                                          </p:val>
                                        </p:tav>
                                        <p:tav tm="100000">
                                          <p:val>
                                            <p:strVal val="#ppt_x"/>
                                          </p:val>
                                        </p:tav>
                                      </p:tavLst>
                                    </p:anim>
                                    <p:anim calcmode="lin" valueType="num">
                                      <p:cBhvr>
                                        <p:cTn id="14" dur="500" fill="hold"/>
                                        <p:tgtEl>
                                          <p:spTgt spid="306">
                                            <p:bg/>
                                          </p:spTgt>
                                        </p:tgtEl>
                                        <p:attrNameLst>
                                          <p:attrName>ppt_y</p:attrName>
                                        </p:attrNameLst>
                                      </p:cBhvr>
                                      <p:tavLst>
                                        <p:tav tm="0">
                                          <p:val>
                                            <p:strVal val="#ppt_y"/>
                                          </p:val>
                                        </p:tav>
                                        <p:tav tm="100000">
                                          <p:val>
                                            <p:strVal val="#ppt_y"/>
                                          </p:val>
                                        </p:tav>
                                      </p:tavLst>
                                    </p:anim>
                                  </p:childTnLst>
                                </p:cTn>
                              </p:par>
                              <p:par>
                                <p:cTn id="15" presetClass="entr" nodeType="withEffect" presetSubtype="2" presetID="2" grpId="2" fill="hold">
                                  <p:stCondLst>
                                    <p:cond delay="0"/>
                                  </p:stCondLst>
                                  <p:iterate type="el" backwards="0">
                                    <p:tmAbs val="0"/>
                                  </p:iterate>
                                  <p:childTnLst>
                                    <p:set>
                                      <p:cBhvr>
                                        <p:cTn id="16" fill="hold"/>
                                        <p:tgtEl>
                                          <p:spTgt spid="306">
                                            <p:txEl>
                                              <p:pRg st="0" end="0"/>
                                            </p:txEl>
                                          </p:spTgt>
                                        </p:tgtEl>
                                        <p:attrNameLst>
                                          <p:attrName>style.visibility</p:attrName>
                                        </p:attrNameLst>
                                      </p:cBhvr>
                                      <p:to>
                                        <p:strVal val="visible"/>
                                      </p:to>
                                    </p:set>
                                    <p:anim calcmode="lin" valueType="num">
                                      <p:cBhvr>
                                        <p:cTn id="17" dur="500" fill="hold"/>
                                        <p:tgtEl>
                                          <p:spTgt spid="306">
                                            <p:txEl>
                                              <p:pRg st="0" end="0"/>
                                            </p:txEl>
                                          </p:spTgt>
                                        </p:tgtEl>
                                        <p:attrNameLst>
                                          <p:attrName>ppt_x</p:attrName>
                                        </p:attrNameLst>
                                      </p:cBhvr>
                                      <p:tavLst>
                                        <p:tav tm="0">
                                          <p:val>
                                            <p:strVal val="1+#ppt_w/2"/>
                                          </p:val>
                                        </p:tav>
                                        <p:tav tm="100000">
                                          <p:val>
                                            <p:strVal val="#ppt_x"/>
                                          </p:val>
                                        </p:tav>
                                      </p:tavLst>
                                    </p:anim>
                                    <p:anim calcmode="lin" valueType="num">
                                      <p:cBhvr>
                                        <p:cTn id="18" dur="500" fill="hold"/>
                                        <p:tgtEl>
                                          <p:spTgt spid="3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2" fill="hold">
                                  <p:stCondLst>
                                    <p:cond delay="0"/>
                                  </p:stCondLst>
                                  <p:iterate type="el" backwards="0">
                                    <p:tmAbs val="0"/>
                                  </p:iterate>
                                  <p:childTnLst>
                                    <p:set>
                                      <p:cBhvr>
                                        <p:cTn id="22" fill="hold"/>
                                        <p:tgtEl>
                                          <p:spTgt spid="306">
                                            <p:txEl>
                                              <p:pRg st="1" end="1"/>
                                            </p:txEl>
                                          </p:spTgt>
                                        </p:tgtEl>
                                        <p:attrNameLst>
                                          <p:attrName>style.visibility</p:attrName>
                                        </p:attrNameLst>
                                      </p:cBhvr>
                                      <p:to>
                                        <p:strVal val="visible"/>
                                      </p:to>
                                    </p:set>
                                    <p:anim calcmode="lin" valueType="num">
                                      <p:cBhvr>
                                        <p:cTn id="23" dur="500" fill="hold"/>
                                        <p:tgtEl>
                                          <p:spTgt spid="306">
                                            <p:txEl>
                                              <p:pRg st="1" end="1"/>
                                            </p:txEl>
                                          </p:spTgt>
                                        </p:tgtEl>
                                        <p:attrNameLst>
                                          <p:attrName>ppt_x</p:attrName>
                                        </p:attrNameLst>
                                      </p:cBhvr>
                                      <p:tavLst>
                                        <p:tav tm="0">
                                          <p:val>
                                            <p:strVal val="1+#ppt_w/2"/>
                                          </p:val>
                                        </p:tav>
                                        <p:tav tm="100000">
                                          <p:val>
                                            <p:strVal val="#ppt_x"/>
                                          </p:val>
                                        </p:tav>
                                      </p:tavLst>
                                    </p:anim>
                                    <p:anim calcmode="lin" valueType="num">
                                      <p:cBhvr>
                                        <p:cTn id="24" dur="500" fill="hold"/>
                                        <p:tgtEl>
                                          <p:spTgt spid="3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2" fill="hold">
                                  <p:stCondLst>
                                    <p:cond delay="0"/>
                                  </p:stCondLst>
                                  <p:iterate type="el" backwards="0">
                                    <p:tmAbs val="0"/>
                                  </p:iterate>
                                  <p:childTnLst>
                                    <p:set>
                                      <p:cBhvr>
                                        <p:cTn id="28" fill="hold"/>
                                        <p:tgtEl>
                                          <p:spTgt spid="306">
                                            <p:txEl>
                                              <p:pRg st="2" end="2"/>
                                            </p:txEl>
                                          </p:spTgt>
                                        </p:tgtEl>
                                        <p:attrNameLst>
                                          <p:attrName>style.visibility</p:attrName>
                                        </p:attrNameLst>
                                      </p:cBhvr>
                                      <p:to>
                                        <p:strVal val="visible"/>
                                      </p:to>
                                    </p:set>
                                    <p:anim calcmode="lin" valueType="num">
                                      <p:cBhvr>
                                        <p:cTn id="29" dur="500" fill="hold"/>
                                        <p:tgtEl>
                                          <p:spTgt spid="306">
                                            <p:txEl>
                                              <p:pRg st="2" end="2"/>
                                            </p:txEl>
                                          </p:spTgt>
                                        </p:tgtEl>
                                        <p:attrNameLst>
                                          <p:attrName>ppt_x</p:attrName>
                                        </p:attrNameLst>
                                      </p:cBhvr>
                                      <p:tavLst>
                                        <p:tav tm="0">
                                          <p:val>
                                            <p:strVal val="1+#ppt_w/2"/>
                                          </p:val>
                                        </p:tav>
                                        <p:tav tm="100000">
                                          <p:val>
                                            <p:strVal val="#ppt_x"/>
                                          </p:val>
                                        </p:tav>
                                      </p:tavLst>
                                    </p:anim>
                                    <p:anim calcmode="lin" valueType="num">
                                      <p:cBhvr>
                                        <p:cTn id="30" dur="500" fill="hold"/>
                                        <p:tgtEl>
                                          <p:spTgt spid="3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2" presetID="2" grpId="2" fill="hold">
                                  <p:stCondLst>
                                    <p:cond delay="0"/>
                                  </p:stCondLst>
                                  <p:iterate type="el" backwards="0">
                                    <p:tmAbs val="0"/>
                                  </p:iterate>
                                  <p:childTnLst>
                                    <p:set>
                                      <p:cBhvr>
                                        <p:cTn id="34" fill="hold"/>
                                        <p:tgtEl>
                                          <p:spTgt spid="306">
                                            <p:txEl>
                                              <p:pRg st="3" end="3"/>
                                            </p:txEl>
                                          </p:spTgt>
                                        </p:tgtEl>
                                        <p:attrNameLst>
                                          <p:attrName>style.visibility</p:attrName>
                                        </p:attrNameLst>
                                      </p:cBhvr>
                                      <p:to>
                                        <p:strVal val="visible"/>
                                      </p:to>
                                    </p:set>
                                    <p:anim calcmode="lin" valueType="num">
                                      <p:cBhvr>
                                        <p:cTn id="35" dur="500" fill="hold"/>
                                        <p:tgtEl>
                                          <p:spTgt spid="306">
                                            <p:txEl>
                                              <p:pRg st="3" end="3"/>
                                            </p:txEl>
                                          </p:spTgt>
                                        </p:tgtEl>
                                        <p:attrNameLst>
                                          <p:attrName>ppt_x</p:attrName>
                                        </p:attrNameLst>
                                      </p:cBhvr>
                                      <p:tavLst>
                                        <p:tav tm="0">
                                          <p:val>
                                            <p:strVal val="1+#ppt_w/2"/>
                                          </p:val>
                                        </p:tav>
                                        <p:tav tm="100000">
                                          <p:val>
                                            <p:strVal val="#ppt_x"/>
                                          </p:val>
                                        </p:tav>
                                      </p:tavLst>
                                    </p:anim>
                                    <p:anim calcmode="lin" valueType="num">
                                      <p:cBhvr>
                                        <p:cTn id="36" dur="500" fill="hold"/>
                                        <p:tgtEl>
                                          <p:spTgt spid="3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2" presetID="2" grpId="2" fill="hold">
                                  <p:stCondLst>
                                    <p:cond delay="0"/>
                                  </p:stCondLst>
                                  <p:iterate type="el" backwards="0">
                                    <p:tmAbs val="0"/>
                                  </p:iterate>
                                  <p:childTnLst>
                                    <p:set>
                                      <p:cBhvr>
                                        <p:cTn id="40" fill="hold"/>
                                        <p:tgtEl>
                                          <p:spTgt spid="306">
                                            <p:txEl>
                                              <p:pRg st="4" end="4"/>
                                            </p:txEl>
                                          </p:spTgt>
                                        </p:tgtEl>
                                        <p:attrNameLst>
                                          <p:attrName>style.visibility</p:attrName>
                                        </p:attrNameLst>
                                      </p:cBhvr>
                                      <p:to>
                                        <p:strVal val="visible"/>
                                      </p:to>
                                    </p:set>
                                    <p:anim calcmode="lin" valueType="num">
                                      <p:cBhvr>
                                        <p:cTn id="41" dur="500" fill="hold"/>
                                        <p:tgtEl>
                                          <p:spTgt spid="306">
                                            <p:txEl>
                                              <p:pRg st="4" end="4"/>
                                            </p:txEl>
                                          </p:spTgt>
                                        </p:tgtEl>
                                        <p:attrNameLst>
                                          <p:attrName>ppt_x</p:attrName>
                                        </p:attrNameLst>
                                      </p:cBhvr>
                                      <p:tavLst>
                                        <p:tav tm="0">
                                          <p:val>
                                            <p:strVal val="1+#ppt_w/2"/>
                                          </p:val>
                                        </p:tav>
                                        <p:tav tm="100000">
                                          <p:val>
                                            <p:strVal val="#ppt_x"/>
                                          </p:val>
                                        </p:tav>
                                      </p:tavLst>
                                    </p:anim>
                                    <p:anim calcmode="lin" valueType="num">
                                      <p:cBhvr>
                                        <p:cTn id="42" dur="500" fill="hold"/>
                                        <p:tgtEl>
                                          <p:spTgt spid="3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2" presetID="2" grpId="2" fill="hold">
                                  <p:stCondLst>
                                    <p:cond delay="0"/>
                                  </p:stCondLst>
                                  <p:iterate type="el" backwards="0">
                                    <p:tmAbs val="0"/>
                                  </p:iterate>
                                  <p:childTnLst>
                                    <p:set>
                                      <p:cBhvr>
                                        <p:cTn id="46" fill="hold"/>
                                        <p:tgtEl>
                                          <p:spTgt spid="306">
                                            <p:txEl>
                                              <p:pRg st="5" end="5"/>
                                            </p:txEl>
                                          </p:spTgt>
                                        </p:tgtEl>
                                        <p:attrNameLst>
                                          <p:attrName>style.visibility</p:attrName>
                                        </p:attrNameLst>
                                      </p:cBhvr>
                                      <p:to>
                                        <p:strVal val="visible"/>
                                      </p:to>
                                    </p:set>
                                    <p:anim calcmode="lin" valueType="num">
                                      <p:cBhvr>
                                        <p:cTn id="47" dur="500" fill="hold"/>
                                        <p:tgtEl>
                                          <p:spTgt spid="306">
                                            <p:txEl>
                                              <p:pRg st="5" end="5"/>
                                            </p:txEl>
                                          </p:spTgt>
                                        </p:tgtEl>
                                        <p:attrNameLst>
                                          <p:attrName>ppt_x</p:attrName>
                                        </p:attrNameLst>
                                      </p:cBhvr>
                                      <p:tavLst>
                                        <p:tav tm="0">
                                          <p:val>
                                            <p:strVal val="1+#ppt_w/2"/>
                                          </p:val>
                                        </p:tav>
                                        <p:tav tm="100000">
                                          <p:val>
                                            <p:strVal val="#ppt_x"/>
                                          </p:val>
                                        </p:tav>
                                      </p:tavLst>
                                    </p:anim>
                                    <p:anim calcmode="lin" valueType="num">
                                      <p:cBhvr>
                                        <p:cTn id="48" dur="500" fill="hold"/>
                                        <p:tgtEl>
                                          <p:spTgt spid="30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6" grpId="2"/>
      <p:bldP build="whole" bldLvl="1" animBg="1" rev="0" advAuto="0" spid="307"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12"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3" name="VOTING METHODS"/>
          <p:cNvSpPr txBox="1"/>
          <p:nvPr>
            <p:ph type="title"/>
          </p:nvPr>
        </p:nvSpPr>
        <p:spPr>
          <a:xfrm>
            <a:off x="381000" y="304800"/>
            <a:ext cx="7213600" cy="990600"/>
          </a:xfrm>
          <a:prstGeom prst="rect">
            <a:avLst/>
          </a:prstGeom>
        </p:spPr>
        <p:txBody>
          <a:bodyPr/>
          <a:lstStyle/>
          <a:p>
            <a:pPr/>
            <a:r>
              <a:t>VOTING METHODS</a:t>
            </a:r>
          </a:p>
        </p:txBody>
      </p:sp>
      <p:sp>
        <p:nvSpPr>
          <p:cNvPr id="314" name="Voice Vote…"/>
          <p:cNvSpPr txBox="1"/>
          <p:nvPr>
            <p:ph type="body" idx="1"/>
          </p:nvPr>
        </p:nvSpPr>
        <p:spPr>
          <a:xfrm>
            <a:off x="304800" y="1828800"/>
            <a:ext cx="5715000" cy="4419600"/>
          </a:xfrm>
          <a:prstGeom prst="rect">
            <a:avLst/>
          </a:prstGeom>
        </p:spPr>
        <p:txBody>
          <a:bodyPr/>
          <a:lstStyle/>
          <a:p>
            <a:pPr>
              <a:spcBef>
                <a:spcPts val="600"/>
              </a:spcBef>
              <a:buChar char=""/>
              <a:defRPr b="1" sz="2800">
                <a:latin typeface="Arial"/>
                <a:ea typeface="Arial"/>
                <a:cs typeface="Arial"/>
                <a:sym typeface="Arial"/>
              </a:defRPr>
            </a:pPr>
            <a:r>
              <a:t>Voice Vote</a:t>
            </a:r>
          </a:p>
          <a:p>
            <a:pPr>
              <a:spcBef>
                <a:spcPts val="600"/>
              </a:spcBef>
              <a:buChar char=""/>
              <a:defRPr b="1" sz="2800">
                <a:latin typeface="Arial"/>
                <a:ea typeface="Arial"/>
                <a:cs typeface="Arial"/>
                <a:sym typeface="Arial"/>
              </a:defRPr>
            </a:pPr>
            <a:r>
              <a:t>Show of Hands</a:t>
            </a:r>
          </a:p>
          <a:p>
            <a:pPr>
              <a:spcBef>
                <a:spcPts val="600"/>
              </a:spcBef>
              <a:buChar char=""/>
              <a:defRPr b="1" sz="2800">
                <a:latin typeface="Arial"/>
                <a:ea typeface="Arial"/>
                <a:cs typeface="Arial"/>
                <a:sym typeface="Arial"/>
              </a:defRPr>
            </a:pPr>
            <a:r>
              <a:t>Rising Vote</a:t>
            </a:r>
          </a:p>
          <a:p>
            <a:pPr>
              <a:spcBef>
                <a:spcPts val="600"/>
              </a:spcBef>
              <a:buChar char=""/>
              <a:defRPr b="1" sz="2800">
                <a:latin typeface="Arial"/>
                <a:ea typeface="Arial"/>
                <a:cs typeface="Arial"/>
                <a:sym typeface="Arial"/>
              </a:defRPr>
            </a:pPr>
            <a:r>
              <a:t>Roll Call</a:t>
            </a:r>
          </a:p>
          <a:p>
            <a:pPr>
              <a:spcBef>
                <a:spcPts val="600"/>
              </a:spcBef>
              <a:buChar char=""/>
              <a:defRPr b="1" sz="2800">
                <a:latin typeface="Arial"/>
                <a:ea typeface="Arial"/>
                <a:cs typeface="Arial"/>
                <a:sym typeface="Arial"/>
              </a:defRPr>
            </a:pPr>
            <a:r>
              <a:t>Ballot</a:t>
            </a:r>
          </a:p>
          <a:p>
            <a:pPr>
              <a:spcBef>
                <a:spcPts val="600"/>
              </a:spcBef>
              <a:buChar char=""/>
              <a:defRPr b="1" sz="2800">
                <a:latin typeface="Arial"/>
                <a:ea typeface="Arial"/>
                <a:cs typeface="Arial"/>
                <a:sym typeface="Arial"/>
              </a:defRPr>
            </a:pPr>
            <a:r>
              <a:t>General Consent</a:t>
            </a:r>
          </a:p>
          <a:p>
            <a:pPr>
              <a:spcBef>
                <a:spcPts val="600"/>
              </a:spcBef>
              <a:buChar char=""/>
              <a:defRPr b="1" sz="2800">
                <a:latin typeface="Arial"/>
                <a:ea typeface="Arial"/>
                <a:cs typeface="Arial"/>
                <a:sym typeface="Arial"/>
              </a:defRPr>
            </a:pPr>
            <a:r>
              <a:t>Mail or Proxy vote</a:t>
            </a:r>
          </a:p>
          <a:p>
            <a:pPr>
              <a:spcBef>
                <a:spcPts val="600"/>
              </a:spcBef>
              <a:buChar char=""/>
              <a:defRPr b="1" sz="2800">
                <a:latin typeface="Arial"/>
                <a:ea typeface="Arial"/>
                <a:cs typeface="Arial"/>
                <a:sym typeface="Arial"/>
              </a:defRPr>
            </a:pPr>
            <a:r>
              <a:t>Secretary to cast one ballot</a:t>
            </a:r>
          </a:p>
        </p:txBody>
      </p:sp>
      <p:pic>
        <p:nvPicPr>
          <p:cNvPr id="315" name="CLD50005.png" descr="CLD50005.png"/>
          <p:cNvPicPr>
            <a:picLocks noChangeAspect="1"/>
          </p:cNvPicPr>
          <p:nvPr/>
        </p:nvPicPr>
        <p:blipFill>
          <a:blip r:embed="rId3">
            <a:extLst/>
          </a:blip>
          <a:stretch>
            <a:fillRect/>
          </a:stretch>
        </p:blipFill>
        <p:spPr>
          <a:xfrm>
            <a:off x="6172200" y="2209800"/>
            <a:ext cx="2433638" cy="33718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315"/>
                                        </p:tgtEl>
                                        <p:attrNameLst>
                                          <p:attrName>style.visibility</p:attrName>
                                        </p:attrNameLst>
                                      </p:cBhvr>
                                      <p:to>
                                        <p:strVal val="visible"/>
                                      </p:to>
                                    </p:set>
                                    <p:anim calcmode="lin" valueType="num">
                                      <p:cBhvr>
                                        <p:cTn id="7" dur="500" fill="hold"/>
                                        <p:tgtEl>
                                          <p:spTgt spid="315"/>
                                        </p:tgtEl>
                                        <p:attrNameLst>
                                          <p:attrName>ppt_x</p:attrName>
                                        </p:attrNameLst>
                                      </p:cBhvr>
                                      <p:tavLst>
                                        <p:tav tm="0">
                                          <p:val>
                                            <p:strVal val="1+#ppt_w/2"/>
                                          </p:val>
                                        </p:tav>
                                        <p:tav tm="100000">
                                          <p:val>
                                            <p:strVal val="#ppt_x"/>
                                          </p:val>
                                        </p:tav>
                                      </p:tavLst>
                                    </p:anim>
                                    <p:anim calcmode="lin" valueType="num">
                                      <p:cBhvr>
                                        <p:cTn id="8" dur="500" fill="hold"/>
                                        <p:tgtEl>
                                          <p:spTgt spid="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314">
                                            <p:bg/>
                                          </p:spTgt>
                                        </p:tgtEl>
                                        <p:attrNameLst>
                                          <p:attrName>style.visibility</p:attrName>
                                        </p:attrNameLst>
                                      </p:cBhvr>
                                      <p:to>
                                        <p:strVal val="visible"/>
                                      </p:to>
                                    </p:set>
                                    <p:anim calcmode="lin" valueType="num">
                                      <p:cBhvr>
                                        <p:cTn id="13" dur="500" fill="hold"/>
                                        <p:tgtEl>
                                          <p:spTgt spid="314">
                                            <p:bg/>
                                          </p:spTgt>
                                        </p:tgtEl>
                                        <p:attrNameLst>
                                          <p:attrName>ppt_x</p:attrName>
                                        </p:attrNameLst>
                                      </p:cBhvr>
                                      <p:tavLst>
                                        <p:tav tm="0">
                                          <p:val>
                                            <p:strVal val="1+#ppt_w/2"/>
                                          </p:val>
                                        </p:tav>
                                        <p:tav tm="100000">
                                          <p:val>
                                            <p:strVal val="#ppt_x"/>
                                          </p:val>
                                        </p:tav>
                                      </p:tavLst>
                                    </p:anim>
                                    <p:anim calcmode="lin" valueType="num">
                                      <p:cBhvr>
                                        <p:cTn id="14" dur="500" fill="hold"/>
                                        <p:tgtEl>
                                          <p:spTgt spid="314">
                                            <p:bg/>
                                          </p:spTgt>
                                        </p:tgtEl>
                                        <p:attrNameLst>
                                          <p:attrName>ppt_y</p:attrName>
                                        </p:attrNameLst>
                                      </p:cBhvr>
                                      <p:tavLst>
                                        <p:tav tm="0">
                                          <p:val>
                                            <p:strVal val="#ppt_y"/>
                                          </p:val>
                                        </p:tav>
                                        <p:tav tm="100000">
                                          <p:val>
                                            <p:strVal val="#ppt_y"/>
                                          </p:val>
                                        </p:tav>
                                      </p:tavLst>
                                    </p:anim>
                                  </p:childTnLst>
                                </p:cTn>
                              </p:par>
                              <p:par>
                                <p:cTn id="15" presetClass="entr" nodeType="withEffect" presetSubtype="2" presetID="2" grpId="2" fill="hold">
                                  <p:stCondLst>
                                    <p:cond delay="0"/>
                                  </p:stCondLst>
                                  <p:iterate type="el" backwards="0">
                                    <p:tmAbs val="0"/>
                                  </p:iterate>
                                  <p:childTnLst>
                                    <p:set>
                                      <p:cBhvr>
                                        <p:cTn id="16" fill="hold"/>
                                        <p:tgtEl>
                                          <p:spTgt spid="314">
                                            <p:txEl>
                                              <p:pRg st="0" end="0"/>
                                            </p:txEl>
                                          </p:spTgt>
                                        </p:tgtEl>
                                        <p:attrNameLst>
                                          <p:attrName>style.visibility</p:attrName>
                                        </p:attrNameLst>
                                      </p:cBhvr>
                                      <p:to>
                                        <p:strVal val="visible"/>
                                      </p:to>
                                    </p:set>
                                    <p:anim calcmode="lin" valueType="num">
                                      <p:cBhvr>
                                        <p:cTn id="17" dur="500" fill="hold"/>
                                        <p:tgtEl>
                                          <p:spTgt spid="314">
                                            <p:txEl>
                                              <p:pRg st="0" end="0"/>
                                            </p:txEl>
                                          </p:spTgt>
                                        </p:tgtEl>
                                        <p:attrNameLst>
                                          <p:attrName>ppt_x</p:attrName>
                                        </p:attrNameLst>
                                      </p:cBhvr>
                                      <p:tavLst>
                                        <p:tav tm="0">
                                          <p:val>
                                            <p:strVal val="1+#ppt_w/2"/>
                                          </p:val>
                                        </p:tav>
                                        <p:tav tm="100000">
                                          <p:val>
                                            <p:strVal val="#ppt_x"/>
                                          </p:val>
                                        </p:tav>
                                      </p:tavLst>
                                    </p:anim>
                                    <p:anim calcmode="lin" valueType="num">
                                      <p:cBhvr>
                                        <p:cTn id="18" dur="500" fill="hold"/>
                                        <p:tgtEl>
                                          <p:spTgt spid="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2" fill="hold">
                                  <p:stCondLst>
                                    <p:cond delay="0"/>
                                  </p:stCondLst>
                                  <p:iterate type="el" backwards="0">
                                    <p:tmAbs val="0"/>
                                  </p:iterate>
                                  <p:childTnLst>
                                    <p:set>
                                      <p:cBhvr>
                                        <p:cTn id="22" fill="hold"/>
                                        <p:tgtEl>
                                          <p:spTgt spid="314">
                                            <p:txEl>
                                              <p:pRg st="1" end="1"/>
                                            </p:txEl>
                                          </p:spTgt>
                                        </p:tgtEl>
                                        <p:attrNameLst>
                                          <p:attrName>style.visibility</p:attrName>
                                        </p:attrNameLst>
                                      </p:cBhvr>
                                      <p:to>
                                        <p:strVal val="visible"/>
                                      </p:to>
                                    </p:set>
                                    <p:anim calcmode="lin" valueType="num">
                                      <p:cBhvr>
                                        <p:cTn id="23" dur="500" fill="hold"/>
                                        <p:tgtEl>
                                          <p:spTgt spid="314">
                                            <p:txEl>
                                              <p:pRg st="1" end="1"/>
                                            </p:txEl>
                                          </p:spTgt>
                                        </p:tgtEl>
                                        <p:attrNameLst>
                                          <p:attrName>ppt_x</p:attrName>
                                        </p:attrNameLst>
                                      </p:cBhvr>
                                      <p:tavLst>
                                        <p:tav tm="0">
                                          <p:val>
                                            <p:strVal val="1+#ppt_w/2"/>
                                          </p:val>
                                        </p:tav>
                                        <p:tav tm="100000">
                                          <p:val>
                                            <p:strVal val="#ppt_x"/>
                                          </p:val>
                                        </p:tav>
                                      </p:tavLst>
                                    </p:anim>
                                    <p:anim calcmode="lin" valueType="num">
                                      <p:cBhvr>
                                        <p:cTn id="24" dur="500" fill="hold"/>
                                        <p:tgtEl>
                                          <p:spTgt spid="3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2" fill="hold">
                                  <p:stCondLst>
                                    <p:cond delay="0"/>
                                  </p:stCondLst>
                                  <p:iterate type="el" backwards="0">
                                    <p:tmAbs val="0"/>
                                  </p:iterate>
                                  <p:childTnLst>
                                    <p:set>
                                      <p:cBhvr>
                                        <p:cTn id="28" fill="hold"/>
                                        <p:tgtEl>
                                          <p:spTgt spid="314">
                                            <p:txEl>
                                              <p:pRg st="2" end="2"/>
                                            </p:txEl>
                                          </p:spTgt>
                                        </p:tgtEl>
                                        <p:attrNameLst>
                                          <p:attrName>style.visibility</p:attrName>
                                        </p:attrNameLst>
                                      </p:cBhvr>
                                      <p:to>
                                        <p:strVal val="visible"/>
                                      </p:to>
                                    </p:set>
                                    <p:anim calcmode="lin" valueType="num">
                                      <p:cBhvr>
                                        <p:cTn id="29" dur="500" fill="hold"/>
                                        <p:tgtEl>
                                          <p:spTgt spid="314">
                                            <p:txEl>
                                              <p:pRg st="2" end="2"/>
                                            </p:txEl>
                                          </p:spTgt>
                                        </p:tgtEl>
                                        <p:attrNameLst>
                                          <p:attrName>ppt_x</p:attrName>
                                        </p:attrNameLst>
                                      </p:cBhvr>
                                      <p:tavLst>
                                        <p:tav tm="0">
                                          <p:val>
                                            <p:strVal val="1+#ppt_w/2"/>
                                          </p:val>
                                        </p:tav>
                                        <p:tav tm="100000">
                                          <p:val>
                                            <p:strVal val="#ppt_x"/>
                                          </p:val>
                                        </p:tav>
                                      </p:tavLst>
                                    </p:anim>
                                    <p:anim calcmode="lin" valueType="num">
                                      <p:cBhvr>
                                        <p:cTn id="30" dur="500" fill="hold"/>
                                        <p:tgtEl>
                                          <p:spTgt spid="3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2" presetID="2" grpId="2" fill="hold">
                                  <p:stCondLst>
                                    <p:cond delay="0"/>
                                  </p:stCondLst>
                                  <p:iterate type="el" backwards="0">
                                    <p:tmAbs val="0"/>
                                  </p:iterate>
                                  <p:childTnLst>
                                    <p:set>
                                      <p:cBhvr>
                                        <p:cTn id="34" fill="hold"/>
                                        <p:tgtEl>
                                          <p:spTgt spid="314">
                                            <p:txEl>
                                              <p:pRg st="3" end="3"/>
                                            </p:txEl>
                                          </p:spTgt>
                                        </p:tgtEl>
                                        <p:attrNameLst>
                                          <p:attrName>style.visibility</p:attrName>
                                        </p:attrNameLst>
                                      </p:cBhvr>
                                      <p:to>
                                        <p:strVal val="visible"/>
                                      </p:to>
                                    </p:set>
                                    <p:anim calcmode="lin" valueType="num">
                                      <p:cBhvr>
                                        <p:cTn id="35" dur="500" fill="hold"/>
                                        <p:tgtEl>
                                          <p:spTgt spid="314">
                                            <p:txEl>
                                              <p:pRg st="3" end="3"/>
                                            </p:txEl>
                                          </p:spTgt>
                                        </p:tgtEl>
                                        <p:attrNameLst>
                                          <p:attrName>ppt_x</p:attrName>
                                        </p:attrNameLst>
                                      </p:cBhvr>
                                      <p:tavLst>
                                        <p:tav tm="0">
                                          <p:val>
                                            <p:strVal val="1+#ppt_w/2"/>
                                          </p:val>
                                        </p:tav>
                                        <p:tav tm="100000">
                                          <p:val>
                                            <p:strVal val="#ppt_x"/>
                                          </p:val>
                                        </p:tav>
                                      </p:tavLst>
                                    </p:anim>
                                    <p:anim calcmode="lin" valueType="num">
                                      <p:cBhvr>
                                        <p:cTn id="36" dur="500" fill="hold"/>
                                        <p:tgtEl>
                                          <p:spTgt spid="3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2" presetID="2" grpId="2" fill="hold">
                                  <p:stCondLst>
                                    <p:cond delay="0"/>
                                  </p:stCondLst>
                                  <p:iterate type="el" backwards="0">
                                    <p:tmAbs val="0"/>
                                  </p:iterate>
                                  <p:childTnLst>
                                    <p:set>
                                      <p:cBhvr>
                                        <p:cTn id="40" fill="hold"/>
                                        <p:tgtEl>
                                          <p:spTgt spid="314">
                                            <p:txEl>
                                              <p:pRg st="4" end="4"/>
                                            </p:txEl>
                                          </p:spTgt>
                                        </p:tgtEl>
                                        <p:attrNameLst>
                                          <p:attrName>style.visibility</p:attrName>
                                        </p:attrNameLst>
                                      </p:cBhvr>
                                      <p:to>
                                        <p:strVal val="visible"/>
                                      </p:to>
                                    </p:set>
                                    <p:anim calcmode="lin" valueType="num">
                                      <p:cBhvr>
                                        <p:cTn id="41" dur="500" fill="hold"/>
                                        <p:tgtEl>
                                          <p:spTgt spid="314">
                                            <p:txEl>
                                              <p:pRg st="4" end="4"/>
                                            </p:txEl>
                                          </p:spTgt>
                                        </p:tgtEl>
                                        <p:attrNameLst>
                                          <p:attrName>ppt_x</p:attrName>
                                        </p:attrNameLst>
                                      </p:cBhvr>
                                      <p:tavLst>
                                        <p:tav tm="0">
                                          <p:val>
                                            <p:strVal val="1+#ppt_w/2"/>
                                          </p:val>
                                        </p:tav>
                                        <p:tav tm="100000">
                                          <p:val>
                                            <p:strVal val="#ppt_x"/>
                                          </p:val>
                                        </p:tav>
                                      </p:tavLst>
                                    </p:anim>
                                    <p:anim calcmode="lin" valueType="num">
                                      <p:cBhvr>
                                        <p:cTn id="42" dur="500" fill="hold"/>
                                        <p:tgtEl>
                                          <p:spTgt spid="3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2" presetID="2" grpId="2" fill="hold">
                                  <p:stCondLst>
                                    <p:cond delay="0"/>
                                  </p:stCondLst>
                                  <p:iterate type="el" backwards="0">
                                    <p:tmAbs val="0"/>
                                  </p:iterate>
                                  <p:childTnLst>
                                    <p:set>
                                      <p:cBhvr>
                                        <p:cTn id="46" fill="hold"/>
                                        <p:tgtEl>
                                          <p:spTgt spid="314">
                                            <p:txEl>
                                              <p:pRg st="5" end="5"/>
                                            </p:txEl>
                                          </p:spTgt>
                                        </p:tgtEl>
                                        <p:attrNameLst>
                                          <p:attrName>style.visibility</p:attrName>
                                        </p:attrNameLst>
                                      </p:cBhvr>
                                      <p:to>
                                        <p:strVal val="visible"/>
                                      </p:to>
                                    </p:set>
                                    <p:anim calcmode="lin" valueType="num">
                                      <p:cBhvr>
                                        <p:cTn id="47" dur="500" fill="hold"/>
                                        <p:tgtEl>
                                          <p:spTgt spid="314">
                                            <p:txEl>
                                              <p:pRg st="5" end="5"/>
                                            </p:txEl>
                                          </p:spTgt>
                                        </p:tgtEl>
                                        <p:attrNameLst>
                                          <p:attrName>ppt_x</p:attrName>
                                        </p:attrNameLst>
                                      </p:cBhvr>
                                      <p:tavLst>
                                        <p:tav tm="0">
                                          <p:val>
                                            <p:strVal val="1+#ppt_w/2"/>
                                          </p:val>
                                        </p:tav>
                                        <p:tav tm="100000">
                                          <p:val>
                                            <p:strVal val="#ppt_x"/>
                                          </p:val>
                                        </p:tav>
                                      </p:tavLst>
                                    </p:anim>
                                    <p:anim calcmode="lin" valueType="num">
                                      <p:cBhvr>
                                        <p:cTn id="48" dur="500" fill="hold"/>
                                        <p:tgtEl>
                                          <p:spTgt spid="3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2" presetID="2" grpId="2" fill="hold">
                                  <p:stCondLst>
                                    <p:cond delay="0"/>
                                  </p:stCondLst>
                                  <p:iterate type="el" backwards="0">
                                    <p:tmAbs val="0"/>
                                  </p:iterate>
                                  <p:childTnLst>
                                    <p:set>
                                      <p:cBhvr>
                                        <p:cTn id="52" fill="hold"/>
                                        <p:tgtEl>
                                          <p:spTgt spid="314">
                                            <p:txEl>
                                              <p:pRg st="6" end="6"/>
                                            </p:txEl>
                                          </p:spTgt>
                                        </p:tgtEl>
                                        <p:attrNameLst>
                                          <p:attrName>style.visibility</p:attrName>
                                        </p:attrNameLst>
                                      </p:cBhvr>
                                      <p:to>
                                        <p:strVal val="visible"/>
                                      </p:to>
                                    </p:set>
                                    <p:anim calcmode="lin" valueType="num">
                                      <p:cBhvr>
                                        <p:cTn id="53" dur="500" fill="hold"/>
                                        <p:tgtEl>
                                          <p:spTgt spid="314">
                                            <p:txEl>
                                              <p:pRg st="6" end="6"/>
                                            </p:txEl>
                                          </p:spTgt>
                                        </p:tgtEl>
                                        <p:attrNameLst>
                                          <p:attrName>ppt_x</p:attrName>
                                        </p:attrNameLst>
                                      </p:cBhvr>
                                      <p:tavLst>
                                        <p:tav tm="0">
                                          <p:val>
                                            <p:strVal val="1+#ppt_w/2"/>
                                          </p:val>
                                        </p:tav>
                                        <p:tav tm="100000">
                                          <p:val>
                                            <p:strVal val="#ppt_x"/>
                                          </p:val>
                                        </p:tav>
                                      </p:tavLst>
                                    </p:anim>
                                    <p:anim calcmode="lin" valueType="num">
                                      <p:cBhvr>
                                        <p:cTn id="54" dur="500" fill="hold"/>
                                        <p:tgtEl>
                                          <p:spTgt spid="3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2" presetID="2" grpId="2" fill="hold">
                                  <p:stCondLst>
                                    <p:cond delay="0"/>
                                  </p:stCondLst>
                                  <p:iterate type="el" backwards="0">
                                    <p:tmAbs val="0"/>
                                  </p:iterate>
                                  <p:childTnLst>
                                    <p:set>
                                      <p:cBhvr>
                                        <p:cTn id="58" fill="hold"/>
                                        <p:tgtEl>
                                          <p:spTgt spid="314">
                                            <p:txEl>
                                              <p:pRg st="7" end="7"/>
                                            </p:txEl>
                                          </p:spTgt>
                                        </p:tgtEl>
                                        <p:attrNameLst>
                                          <p:attrName>style.visibility</p:attrName>
                                        </p:attrNameLst>
                                      </p:cBhvr>
                                      <p:to>
                                        <p:strVal val="visible"/>
                                      </p:to>
                                    </p:set>
                                    <p:anim calcmode="lin" valueType="num">
                                      <p:cBhvr>
                                        <p:cTn id="59" dur="500" fill="hold"/>
                                        <p:tgtEl>
                                          <p:spTgt spid="314">
                                            <p:txEl>
                                              <p:pRg st="7" end="7"/>
                                            </p:txEl>
                                          </p:spTgt>
                                        </p:tgtEl>
                                        <p:attrNameLst>
                                          <p:attrName>ppt_x</p:attrName>
                                        </p:attrNameLst>
                                      </p:cBhvr>
                                      <p:tavLst>
                                        <p:tav tm="0">
                                          <p:val>
                                            <p:strVal val="1+#ppt_w/2"/>
                                          </p:val>
                                        </p:tav>
                                        <p:tav tm="100000">
                                          <p:val>
                                            <p:strVal val="#ppt_x"/>
                                          </p:val>
                                        </p:tav>
                                      </p:tavLst>
                                    </p:anim>
                                    <p:anim calcmode="lin" valueType="num">
                                      <p:cBhvr>
                                        <p:cTn id="60" dur="500" fill="hold"/>
                                        <p:tgtEl>
                                          <p:spTgt spid="31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14" grpId="2"/>
      <p:bldP build="whole" bldLvl="1" animBg="1" rev="0" advAuto="0" spid="315"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20"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1" name="VOTING TYPES"/>
          <p:cNvSpPr txBox="1"/>
          <p:nvPr>
            <p:ph type="title"/>
          </p:nvPr>
        </p:nvSpPr>
        <p:spPr>
          <a:xfrm>
            <a:off x="406400" y="228599"/>
            <a:ext cx="7213600" cy="1143002"/>
          </a:xfrm>
          <a:prstGeom prst="rect">
            <a:avLst/>
          </a:prstGeom>
        </p:spPr>
        <p:txBody>
          <a:bodyPr/>
          <a:lstStyle/>
          <a:p>
            <a:pPr/>
            <a:r>
              <a:t>VOTING TYPES</a:t>
            </a:r>
          </a:p>
        </p:txBody>
      </p:sp>
      <p:sp>
        <p:nvSpPr>
          <p:cNvPr id="322" name="Majority: Any number greater than half…"/>
          <p:cNvSpPr txBox="1"/>
          <p:nvPr/>
        </p:nvSpPr>
        <p:spPr>
          <a:xfrm>
            <a:off x="579119" y="1828800"/>
            <a:ext cx="8214362" cy="43774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8925" indent="-288925">
              <a:spcBef>
                <a:spcPts val="1600"/>
              </a:spcBef>
              <a:buClr>
                <a:schemeClr val="accent2"/>
              </a:buClr>
              <a:buSzPct val="100000"/>
              <a:buChar char=""/>
              <a:defRPr b="1" sz="2800" u="sng">
                <a:latin typeface="Arial"/>
                <a:ea typeface="Arial"/>
                <a:cs typeface="Arial"/>
                <a:sym typeface="Arial"/>
              </a:defRPr>
            </a:pPr>
            <a:r>
              <a:t>Majority</a:t>
            </a:r>
            <a:r>
              <a:rPr u="none"/>
              <a:t>: Any number greater than half</a:t>
            </a:r>
          </a:p>
          <a:p>
            <a:pPr marL="288925" indent="-288925">
              <a:spcBef>
                <a:spcPts val="1600"/>
              </a:spcBef>
              <a:buClr>
                <a:schemeClr val="accent2"/>
              </a:buClr>
              <a:buSzPct val="100000"/>
              <a:buChar char=""/>
              <a:defRPr b="1" sz="2800" u="sng">
                <a:latin typeface="Arial"/>
                <a:ea typeface="Arial"/>
                <a:cs typeface="Arial"/>
                <a:sym typeface="Arial"/>
              </a:defRPr>
            </a:pPr>
            <a:r>
              <a:t>2/3 Vote</a:t>
            </a:r>
          </a:p>
          <a:p>
            <a:pPr marL="288925" indent="-288925">
              <a:spcBef>
                <a:spcPts val="1600"/>
              </a:spcBef>
              <a:buClr>
                <a:schemeClr val="accent2"/>
              </a:buClr>
              <a:buSzPct val="100000"/>
              <a:buChar char=""/>
              <a:defRPr b="1" sz="2800" u="sng">
                <a:latin typeface="Arial"/>
                <a:ea typeface="Arial"/>
                <a:cs typeface="Arial"/>
                <a:sym typeface="Arial"/>
              </a:defRPr>
            </a:pPr>
            <a:r>
              <a:t>Plurality</a:t>
            </a:r>
            <a:r>
              <a:rPr u="none"/>
              <a:t>: largest number of votes to be given any candidate or proposition when 3 or more choices are possible; never elects unless bylaws authorize</a:t>
            </a:r>
          </a:p>
          <a:p>
            <a:pPr marL="288925" indent="-288925">
              <a:spcBef>
                <a:spcPts val="1600"/>
              </a:spcBef>
              <a:buClr>
                <a:schemeClr val="accent2"/>
              </a:buClr>
              <a:buSzPct val="100000"/>
              <a:buChar char=""/>
              <a:defRPr b="1" sz="2800" u="sng">
                <a:latin typeface="Arial"/>
                <a:ea typeface="Arial"/>
                <a:cs typeface="Arial"/>
                <a:sym typeface="Arial"/>
              </a:defRPr>
            </a:pPr>
            <a:r>
              <a:t>Tie Vote</a:t>
            </a:r>
            <a:r>
              <a:rPr u="none"/>
              <a:t>: Equal number for and against; motion is lost; Chair can vote to break a tie, or vote to create a tie.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27"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8" name="LET’S REVIEW"/>
          <p:cNvSpPr txBox="1"/>
          <p:nvPr>
            <p:ph type="title"/>
          </p:nvPr>
        </p:nvSpPr>
        <p:spPr>
          <a:xfrm>
            <a:off x="381000" y="304799"/>
            <a:ext cx="7213600" cy="1143002"/>
          </a:xfrm>
          <a:prstGeom prst="rect">
            <a:avLst/>
          </a:prstGeom>
        </p:spPr>
        <p:txBody>
          <a:bodyPr/>
          <a:lstStyle/>
          <a:p>
            <a:pPr/>
            <a:r>
              <a:t>LET’S REVIEW</a:t>
            </a:r>
          </a:p>
        </p:txBody>
      </p:sp>
      <p:sp>
        <p:nvSpPr>
          <p:cNvPr id="329" name="Double-click to edit"/>
          <p:cNvSpPr txBox="1"/>
          <p:nvPr>
            <p:ph type="body" sz="half" idx="1"/>
          </p:nvPr>
        </p:nvSpPr>
        <p:spPr>
          <a:xfrm>
            <a:off x="457200" y="2209800"/>
            <a:ext cx="4191000" cy="3143250"/>
          </a:xfrm>
          <a:prstGeom prst="rect">
            <a:avLst/>
          </a:prstGeom>
        </p:spPr>
        <p:txBody>
          <a:bodyPr/>
          <a:lstStyle/>
          <a:p>
            <a:pPr/>
          </a:p>
        </p:txBody>
      </p:sp>
      <p:pic>
        <p:nvPicPr>
          <p:cNvPr id="330" name="AVV00002.pdf" descr="AVV00002.pdf"/>
          <p:cNvPicPr>
            <a:picLocks noChangeAspect="1"/>
          </p:cNvPicPr>
          <p:nvPr/>
        </p:nvPicPr>
        <p:blipFill>
          <a:blip r:embed="rId3">
            <a:extLst/>
          </a:blip>
          <a:stretch>
            <a:fillRect/>
          </a:stretch>
        </p:blipFill>
        <p:spPr>
          <a:xfrm>
            <a:off x="838200" y="2133600"/>
            <a:ext cx="2794000" cy="3683000"/>
          </a:xfrm>
          <a:prstGeom prst="rect">
            <a:avLst/>
          </a:prstGeom>
          <a:ln w="12700">
            <a:miter lim="400000"/>
          </a:ln>
        </p:spPr>
      </p:pic>
      <p:sp>
        <p:nvSpPr>
          <p:cNvPr id="331" name="Not a Test…"/>
          <p:cNvSpPr txBox="1"/>
          <p:nvPr/>
        </p:nvSpPr>
        <p:spPr>
          <a:xfrm>
            <a:off x="4084319" y="2209800"/>
            <a:ext cx="4480562" cy="29153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1" sz="3200">
                <a:latin typeface="Arial"/>
                <a:ea typeface="Arial"/>
                <a:cs typeface="Arial"/>
                <a:sym typeface="Arial"/>
              </a:defRPr>
            </a:pPr>
            <a:r>
              <a:t>Not a Test</a:t>
            </a:r>
          </a:p>
          <a:p>
            <a:pPr>
              <a:spcBef>
                <a:spcPts val="1900"/>
              </a:spcBef>
              <a:defRPr b="1" sz="3200">
                <a:latin typeface="Arial"/>
                <a:ea typeface="Arial"/>
                <a:cs typeface="Arial"/>
                <a:sym typeface="Arial"/>
              </a:defRPr>
            </a:pPr>
            <a:r>
              <a:t>Exercises to help you remember the material</a:t>
            </a:r>
          </a:p>
          <a:p>
            <a:pPr>
              <a:spcBef>
                <a:spcPts val="1900"/>
              </a:spcBef>
              <a:defRPr b="1" sz="3200">
                <a:latin typeface="Arial"/>
                <a:ea typeface="Arial"/>
                <a:cs typeface="Arial"/>
                <a:sym typeface="Arial"/>
              </a:defRPr>
            </a:pPr>
            <a:r>
              <a:t>Complete the Review on Page 14.</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36"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7" name="AGENDA"/>
          <p:cNvSpPr txBox="1"/>
          <p:nvPr>
            <p:ph type="title"/>
          </p:nvPr>
        </p:nvSpPr>
        <p:spPr>
          <a:xfrm>
            <a:off x="406400" y="228599"/>
            <a:ext cx="7213600" cy="1143002"/>
          </a:xfrm>
          <a:prstGeom prst="rect">
            <a:avLst/>
          </a:prstGeom>
        </p:spPr>
        <p:txBody>
          <a:bodyPr/>
          <a:lstStyle/>
          <a:p>
            <a:pPr/>
            <a:r>
              <a:t>AGENDA</a:t>
            </a:r>
          </a:p>
        </p:txBody>
      </p:sp>
      <p:sp>
        <p:nvSpPr>
          <p:cNvPr id="338" name="Plan…"/>
          <p:cNvSpPr txBox="1"/>
          <p:nvPr>
            <p:ph type="body" sz="half" idx="1"/>
          </p:nvPr>
        </p:nvSpPr>
        <p:spPr>
          <a:xfrm>
            <a:off x="4114800" y="2286000"/>
            <a:ext cx="4876800" cy="3657600"/>
          </a:xfrm>
          <a:prstGeom prst="rect">
            <a:avLst/>
          </a:prstGeom>
        </p:spPr>
        <p:txBody>
          <a:bodyPr/>
          <a:lstStyle/>
          <a:p>
            <a:pPr marL="450850" indent="-450850">
              <a:lnSpc>
                <a:spcPct val="90000"/>
              </a:lnSpc>
              <a:buChar char=""/>
              <a:defRPr b="1">
                <a:latin typeface="Arial"/>
                <a:ea typeface="Arial"/>
                <a:cs typeface="Arial"/>
                <a:sym typeface="Arial"/>
              </a:defRPr>
            </a:pPr>
            <a:r>
              <a:t>Plan</a:t>
            </a:r>
          </a:p>
          <a:p>
            <a:pPr marL="450850" indent="-450850">
              <a:lnSpc>
                <a:spcPct val="90000"/>
              </a:lnSpc>
              <a:buChar char=""/>
              <a:defRPr b="1">
                <a:latin typeface="Arial"/>
                <a:ea typeface="Arial"/>
                <a:cs typeface="Arial"/>
                <a:sym typeface="Arial"/>
              </a:defRPr>
            </a:pPr>
            <a:r>
              <a:t>Lay out clear goal</a:t>
            </a:r>
          </a:p>
          <a:p>
            <a:pPr marL="450850" indent="-450850">
              <a:lnSpc>
                <a:spcPct val="90000"/>
              </a:lnSpc>
              <a:buChar char=""/>
              <a:defRPr b="1">
                <a:latin typeface="Arial"/>
                <a:ea typeface="Arial"/>
                <a:cs typeface="Arial"/>
                <a:sym typeface="Arial"/>
              </a:defRPr>
            </a:pPr>
            <a:r>
              <a:t>Order of business to be followed</a:t>
            </a:r>
          </a:p>
          <a:p>
            <a:pPr marL="450850" indent="-450850">
              <a:lnSpc>
                <a:spcPct val="90000"/>
              </a:lnSpc>
              <a:buChar char=""/>
              <a:defRPr b="1">
                <a:latin typeface="Arial"/>
                <a:ea typeface="Arial"/>
                <a:cs typeface="Arial"/>
                <a:sym typeface="Arial"/>
              </a:defRPr>
            </a:pPr>
            <a:r>
              <a:t>Prescribed in parliamentary authority</a:t>
            </a:r>
          </a:p>
        </p:txBody>
      </p:sp>
      <p:pic>
        <p:nvPicPr>
          <p:cNvPr id="339" name="ANN00153.pdf" descr="ANN00153.pdf"/>
          <p:cNvPicPr>
            <a:picLocks noChangeAspect="1"/>
          </p:cNvPicPr>
          <p:nvPr/>
        </p:nvPicPr>
        <p:blipFill>
          <a:blip r:embed="rId3">
            <a:extLst/>
          </a:blip>
          <a:stretch>
            <a:fillRect/>
          </a:stretch>
        </p:blipFill>
        <p:spPr>
          <a:xfrm>
            <a:off x="152400" y="2286000"/>
            <a:ext cx="3657600" cy="24384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44"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5" name="Call to Order: after determining a quorum, rap of gavel, announce “The meeting  will please come to order.”…"/>
          <p:cNvSpPr txBox="1"/>
          <p:nvPr>
            <p:ph type="body" idx="1"/>
          </p:nvPr>
        </p:nvSpPr>
        <p:spPr>
          <a:xfrm>
            <a:off x="304800" y="1600200"/>
            <a:ext cx="7086600" cy="4724400"/>
          </a:xfrm>
          <a:prstGeom prst="rect">
            <a:avLst/>
          </a:prstGeom>
        </p:spPr>
        <p:txBody>
          <a:bodyPr/>
          <a:lstStyle/>
          <a:p>
            <a:pPr>
              <a:spcBef>
                <a:spcPts val="600"/>
              </a:spcBef>
              <a:buSzTx/>
              <a:buFont typeface="Monotype Sorts"/>
              <a:buNone/>
              <a:defRPr b="1" sz="2800" u="sng">
                <a:latin typeface="Arial"/>
                <a:ea typeface="Arial"/>
                <a:cs typeface="Arial"/>
                <a:sym typeface="Arial"/>
              </a:defRPr>
            </a:pPr>
            <a:r>
              <a:t>Call to Order</a:t>
            </a:r>
            <a:r>
              <a:rPr u="none"/>
              <a:t>: after determining a quorum, rap of gavel, announce “The meeting 	will please come to order.”</a:t>
            </a:r>
          </a:p>
          <a:p>
            <a:pPr>
              <a:spcBef>
                <a:spcPts val="600"/>
              </a:spcBef>
              <a:buSzTx/>
              <a:buFont typeface="Monotype Sorts"/>
              <a:buNone/>
              <a:defRPr b="1" sz="2800" u="sng">
                <a:latin typeface="Arial"/>
                <a:ea typeface="Arial"/>
                <a:cs typeface="Arial"/>
                <a:sym typeface="Arial"/>
              </a:defRPr>
            </a:pPr>
            <a:r>
              <a:t>Minutes:</a:t>
            </a:r>
            <a:r>
              <a:rPr u="none"/>
              <a:t> Pause after announcing the item to allow for reaction by members.</a:t>
            </a:r>
          </a:p>
          <a:p>
            <a:pPr>
              <a:spcBef>
                <a:spcPts val="600"/>
              </a:spcBef>
              <a:buSzTx/>
              <a:buFont typeface="Monotype Sorts"/>
              <a:buNone/>
              <a:defRPr b="1" sz="2800">
                <a:latin typeface="Arial"/>
                <a:ea typeface="Arial"/>
                <a:cs typeface="Arial"/>
                <a:sym typeface="Arial"/>
              </a:defRPr>
            </a:pPr>
            <a:r>
              <a:t>	“Hearing no correction, the chair declares minutes approved.”</a:t>
            </a:r>
          </a:p>
          <a:p>
            <a:pPr>
              <a:spcBef>
                <a:spcPts val="600"/>
              </a:spcBef>
              <a:buSzTx/>
              <a:buFont typeface="Monotype Sorts"/>
              <a:buNone/>
              <a:defRPr b="1" sz="2800" u="sng">
                <a:latin typeface="Arial"/>
                <a:ea typeface="Arial"/>
                <a:cs typeface="Arial"/>
                <a:sym typeface="Arial"/>
              </a:defRPr>
            </a:pPr>
            <a:r>
              <a:t>Correspondence:</a:t>
            </a:r>
            <a:r>
              <a:rPr u="none"/>
              <a:t> Not listed in Robert’s but often necessary.</a:t>
            </a:r>
          </a:p>
        </p:txBody>
      </p:sp>
      <p:pic>
        <p:nvPicPr>
          <p:cNvPr id="346" name="CLV00023.pdf" descr="CLV00023.pdf"/>
          <p:cNvPicPr>
            <a:picLocks noChangeAspect="1"/>
          </p:cNvPicPr>
          <p:nvPr/>
        </p:nvPicPr>
        <p:blipFill>
          <a:blip r:embed="rId3">
            <a:extLst/>
          </a:blip>
          <a:stretch>
            <a:fillRect/>
          </a:stretch>
        </p:blipFill>
        <p:spPr>
          <a:xfrm>
            <a:off x="7391400" y="2057400"/>
            <a:ext cx="927100" cy="927100"/>
          </a:xfrm>
          <a:prstGeom prst="rect">
            <a:avLst/>
          </a:prstGeom>
          <a:ln w="12700">
            <a:miter lim="400000"/>
          </a:ln>
        </p:spPr>
      </p:pic>
      <p:pic>
        <p:nvPicPr>
          <p:cNvPr id="347" name="CLV50004.png" descr="CLV50004.png"/>
          <p:cNvPicPr>
            <a:picLocks noChangeAspect="1"/>
          </p:cNvPicPr>
          <p:nvPr/>
        </p:nvPicPr>
        <p:blipFill>
          <a:blip r:embed="rId4">
            <a:extLst/>
          </a:blip>
          <a:stretch>
            <a:fillRect/>
          </a:stretch>
        </p:blipFill>
        <p:spPr>
          <a:xfrm>
            <a:off x="7239000" y="3276600"/>
            <a:ext cx="1371600" cy="1355725"/>
          </a:xfrm>
          <a:prstGeom prst="rect">
            <a:avLst/>
          </a:prstGeom>
          <a:ln w="12700">
            <a:miter lim="400000"/>
          </a:ln>
        </p:spPr>
      </p:pic>
      <p:pic>
        <p:nvPicPr>
          <p:cNvPr id="348" name="CMC50006.png" descr="CMC50006.png"/>
          <p:cNvPicPr>
            <a:picLocks noChangeAspect="1"/>
          </p:cNvPicPr>
          <p:nvPr/>
        </p:nvPicPr>
        <p:blipFill>
          <a:blip r:embed="rId5">
            <a:extLst/>
          </a:blip>
          <a:stretch>
            <a:fillRect/>
          </a:stretch>
        </p:blipFill>
        <p:spPr>
          <a:xfrm>
            <a:off x="7315200" y="4876800"/>
            <a:ext cx="1169988" cy="1141413"/>
          </a:xfrm>
          <a:prstGeom prst="rect">
            <a:avLst/>
          </a:prstGeom>
          <a:ln w="12700">
            <a:miter lim="400000"/>
          </a:ln>
        </p:spPr>
      </p:pic>
      <p:sp>
        <p:nvSpPr>
          <p:cNvPr id="349" name="AGENDA – Cont’d"/>
          <p:cNvSpPr txBox="1"/>
          <p:nvPr>
            <p:ph type="title"/>
          </p:nvPr>
        </p:nvSpPr>
        <p:spPr>
          <a:xfrm>
            <a:off x="406400" y="228599"/>
            <a:ext cx="7213600" cy="1143002"/>
          </a:xfrm>
          <a:prstGeom prst="rect">
            <a:avLst/>
          </a:prstGeom>
        </p:spPr>
        <p:txBody>
          <a:bodyPr/>
          <a:lstStyle/>
          <a:p>
            <a:pPr/>
            <a:r>
              <a:t>AGENDA – Cont’d</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54"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5" name="AGENDA – Cont’d"/>
          <p:cNvSpPr txBox="1"/>
          <p:nvPr>
            <p:ph type="title"/>
          </p:nvPr>
        </p:nvSpPr>
        <p:spPr>
          <a:xfrm>
            <a:off x="406400" y="228599"/>
            <a:ext cx="7213600" cy="1143002"/>
          </a:xfrm>
          <a:prstGeom prst="rect">
            <a:avLst/>
          </a:prstGeom>
        </p:spPr>
        <p:txBody>
          <a:bodyPr/>
          <a:lstStyle/>
          <a:p>
            <a:pPr/>
            <a:r>
              <a:t>AGENDA – Cont’d</a:t>
            </a:r>
          </a:p>
        </p:txBody>
      </p:sp>
      <p:sp>
        <p:nvSpPr>
          <p:cNvPr id="356" name="Treasurer’s Report: Requires no vote…"/>
          <p:cNvSpPr txBox="1"/>
          <p:nvPr>
            <p:ph type="body" idx="1"/>
          </p:nvPr>
        </p:nvSpPr>
        <p:spPr>
          <a:xfrm>
            <a:off x="457200" y="1752600"/>
            <a:ext cx="8178800" cy="4400550"/>
          </a:xfrm>
          <a:prstGeom prst="rect">
            <a:avLst/>
          </a:prstGeom>
        </p:spPr>
        <p:txBody>
          <a:bodyPr/>
          <a:lstStyle/>
          <a:p>
            <a:pPr>
              <a:lnSpc>
                <a:spcPct val="90000"/>
              </a:lnSpc>
              <a:buSzTx/>
              <a:buFont typeface="Monotype Sorts"/>
              <a:buNone/>
              <a:defRPr b="1" u="sng">
                <a:latin typeface="Arial"/>
                <a:ea typeface="Arial"/>
                <a:cs typeface="Arial"/>
                <a:sym typeface="Arial"/>
              </a:defRPr>
            </a:pPr>
            <a:r>
              <a:t>Treasurer’s Report:</a:t>
            </a:r>
            <a:r>
              <a:rPr u="none"/>
              <a:t> Requires no vote</a:t>
            </a:r>
          </a:p>
          <a:p>
            <a:pPr>
              <a:lnSpc>
                <a:spcPct val="90000"/>
              </a:lnSpc>
              <a:buSzTx/>
              <a:buFont typeface="Monotype Sorts"/>
              <a:buNone/>
              <a:defRPr b="1">
                <a:latin typeface="Arial"/>
                <a:ea typeface="Arial"/>
                <a:cs typeface="Arial"/>
                <a:sym typeface="Arial"/>
              </a:defRPr>
            </a:pPr>
            <a:r>
              <a:t>	Given for information only.</a:t>
            </a:r>
          </a:p>
          <a:p>
            <a:pPr>
              <a:lnSpc>
                <a:spcPct val="90000"/>
              </a:lnSpc>
              <a:buSzTx/>
              <a:buFont typeface="Monotype Sorts"/>
              <a:buNone/>
              <a:defRPr b="1" u="sng">
                <a:latin typeface="Arial"/>
                <a:ea typeface="Arial"/>
                <a:cs typeface="Arial"/>
                <a:sym typeface="Arial"/>
              </a:defRPr>
            </a:pPr>
            <a:r>
              <a:t>Executive Board and Officers’ Reports</a:t>
            </a:r>
          </a:p>
          <a:p>
            <a:pPr>
              <a:lnSpc>
                <a:spcPct val="90000"/>
              </a:lnSpc>
              <a:buSzTx/>
              <a:buFont typeface="Monotype Sorts"/>
              <a:buNone/>
              <a:defRPr b="1" u="sng">
                <a:latin typeface="Arial"/>
                <a:ea typeface="Arial"/>
                <a:cs typeface="Arial"/>
                <a:sym typeface="Arial"/>
              </a:defRPr>
            </a:pPr>
            <a:r>
              <a:t>Standing &amp; Special Committee Reports:</a:t>
            </a:r>
            <a:r>
              <a:rPr u="none"/>
              <a:t> statement agreed upon by a majority of the committee.</a:t>
            </a:r>
          </a:p>
          <a:p>
            <a:pPr>
              <a:lnSpc>
                <a:spcPct val="90000"/>
              </a:lnSpc>
              <a:buSzTx/>
              <a:buFont typeface="Monotype Sorts"/>
              <a:buNone/>
              <a:defRPr b="1" u="sng">
                <a:latin typeface="Arial"/>
                <a:ea typeface="Arial"/>
                <a:cs typeface="Arial"/>
                <a:sym typeface="Arial"/>
              </a:defRPr>
            </a:pPr>
            <a:r>
              <a:t>Special Orders:</a:t>
            </a:r>
            <a:r>
              <a:rPr u="none"/>
              <a:t> business items postponed to a specific time in a meeting.	</a:t>
            </a:r>
          </a:p>
        </p:txBody>
      </p:sp>
      <p:pic>
        <p:nvPicPr>
          <p:cNvPr id="357" name="AMF00029.pdf" descr="AMF00029.pdf"/>
          <p:cNvPicPr>
            <a:picLocks noChangeAspect="1"/>
          </p:cNvPicPr>
          <p:nvPr/>
        </p:nvPicPr>
        <p:blipFill>
          <a:blip r:embed="rId3">
            <a:extLst/>
          </a:blip>
          <a:stretch>
            <a:fillRect/>
          </a:stretch>
        </p:blipFill>
        <p:spPr>
          <a:xfrm>
            <a:off x="7848600" y="1828800"/>
            <a:ext cx="731838" cy="1038225"/>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62"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3" name="AGENDA – Cont’d"/>
          <p:cNvSpPr txBox="1"/>
          <p:nvPr>
            <p:ph type="title"/>
          </p:nvPr>
        </p:nvSpPr>
        <p:spPr>
          <a:xfrm>
            <a:off x="406400" y="228599"/>
            <a:ext cx="7594600" cy="1143002"/>
          </a:xfrm>
          <a:prstGeom prst="rect">
            <a:avLst/>
          </a:prstGeom>
        </p:spPr>
        <p:txBody>
          <a:bodyPr/>
          <a:lstStyle/>
          <a:p>
            <a:pPr/>
            <a:r>
              <a:t>AGENDA – Cont’d</a:t>
            </a:r>
          </a:p>
        </p:txBody>
      </p:sp>
      <p:sp>
        <p:nvSpPr>
          <p:cNvPr id="364" name="General Orders: Items postponed to the next meeting…"/>
          <p:cNvSpPr txBox="1"/>
          <p:nvPr>
            <p:ph type="body" idx="1"/>
          </p:nvPr>
        </p:nvSpPr>
        <p:spPr>
          <a:xfrm>
            <a:off x="685800" y="1885949"/>
            <a:ext cx="7950200" cy="4438652"/>
          </a:xfrm>
          <a:prstGeom prst="rect">
            <a:avLst/>
          </a:prstGeom>
        </p:spPr>
        <p:txBody>
          <a:bodyPr/>
          <a:lstStyle/>
          <a:p>
            <a:pPr>
              <a:spcBef>
                <a:spcPts val="600"/>
              </a:spcBef>
              <a:buSzTx/>
              <a:buFont typeface="Monotype Sorts"/>
              <a:buNone/>
              <a:defRPr b="1" sz="2800" u="sng">
                <a:latin typeface="Arial"/>
                <a:ea typeface="Arial"/>
                <a:cs typeface="Arial"/>
                <a:sym typeface="Arial"/>
              </a:defRPr>
            </a:pPr>
            <a:r>
              <a:t>General Orders:</a:t>
            </a:r>
            <a:r>
              <a:rPr u="none"/>
              <a:t> Items postponed to the next meeting</a:t>
            </a:r>
          </a:p>
          <a:p>
            <a:pPr>
              <a:spcBef>
                <a:spcPts val="600"/>
              </a:spcBef>
              <a:buSzTx/>
              <a:buFont typeface="Monotype Sorts"/>
              <a:buNone/>
              <a:defRPr b="1" sz="2800" u="sng">
                <a:latin typeface="Arial"/>
                <a:ea typeface="Arial"/>
                <a:cs typeface="Arial"/>
                <a:sym typeface="Arial"/>
              </a:defRPr>
            </a:pPr>
            <a:r>
              <a:t>Unfinished Business:</a:t>
            </a:r>
            <a:r>
              <a:rPr u="none"/>
              <a:t> Items carried over from previous meeting</a:t>
            </a:r>
          </a:p>
          <a:p>
            <a:pPr>
              <a:spcBef>
                <a:spcPts val="600"/>
              </a:spcBef>
              <a:buSzTx/>
              <a:buFont typeface="Monotype Sorts"/>
              <a:buNone/>
              <a:defRPr b="1" sz="2800" u="sng">
                <a:latin typeface="Arial"/>
                <a:ea typeface="Arial"/>
                <a:cs typeface="Arial"/>
                <a:sym typeface="Arial"/>
              </a:defRPr>
            </a:pPr>
            <a:r>
              <a:t>New Business:</a:t>
            </a:r>
            <a:r>
              <a:rPr u="none"/>
              <a:t> New subjects may be introduced in the form of a main motions.</a:t>
            </a:r>
          </a:p>
          <a:p>
            <a:pPr>
              <a:spcBef>
                <a:spcPts val="600"/>
              </a:spcBef>
              <a:buSzTx/>
              <a:buFont typeface="Monotype Sorts"/>
              <a:buNone/>
              <a:defRPr b="1" sz="2800" u="sng">
                <a:latin typeface="Arial"/>
                <a:ea typeface="Arial"/>
                <a:cs typeface="Arial"/>
                <a:sym typeface="Arial"/>
              </a:defRPr>
            </a:pPr>
            <a:r>
              <a:t>Program: S</a:t>
            </a:r>
            <a:r>
              <a:rPr u="none"/>
              <a:t>ome groups have entertainment or an educational program as a part of their meeting.</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69"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0" name="AGENDA – Cont’d"/>
          <p:cNvSpPr txBox="1"/>
          <p:nvPr>
            <p:ph type="title"/>
          </p:nvPr>
        </p:nvSpPr>
        <p:spPr>
          <a:xfrm>
            <a:off x="406400" y="228600"/>
            <a:ext cx="7213600" cy="914400"/>
          </a:xfrm>
          <a:prstGeom prst="rect">
            <a:avLst/>
          </a:prstGeom>
        </p:spPr>
        <p:txBody>
          <a:bodyPr/>
          <a:lstStyle/>
          <a:p>
            <a:pPr/>
            <a:r>
              <a:t>AGENDA – Cont’d</a:t>
            </a:r>
          </a:p>
        </p:txBody>
      </p:sp>
      <p:sp>
        <p:nvSpPr>
          <p:cNvPr id="371" name="Announcements: Notice of a member’s intention to offer a motion at the next meeting…"/>
          <p:cNvSpPr txBox="1"/>
          <p:nvPr/>
        </p:nvSpPr>
        <p:spPr>
          <a:xfrm>
            <a:off x="502919" y="1752600"/>
            <a:ext cx="8214362" cy="37577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u="sng">
                <a:latin typeface="Arial"/>
                <a:ea typeface="Arial"/>
                <a:cs typeface="Arial"/>
                <a:sym typeface="Arial"/>
              </a:defRPr>
            </a:pPr>
            <a:r>
              <a:t>Announcements:</a:t>
            </a:r>
            <a:r>
              <a:rPr u="none"/>
              <a:t> Notice of a member’s intention to offer a motion at the next meeting</a:t>
            </a:r>
          </a:p>
          <a:p>
            <a:pPr>
              <a:spcBef>
                <a:spcPts val="1600"/>
              </a:spcBef>
              <a:defRPr b="1" sz="2800" u="sng">
                <a:latin typeface="Arial"/>
                <a:ea typeface="Arial"/>
                <a:cs typeface="Arial"/>
                <a:sym typeface="Arial"/>
              </a:defRPr>
            </a:pPr>
            <a:r>
              <a:t>Adjournment:  </a:t>
            </a:r>
            <a:r>
              <a:rPr u="none"/>
              <a:t>No further business on agenda; no one is seeking the floor</a:t>
            </a:r>
          </a:p>
          <a:p>
            <a:pPr>
              <a:spcBef>
                <a:spcPts val="1600"/>
              </a:spcBef>
              <a:defRPr b="1" sz="2800">
                <a:latin typeface="Arial"/>
                <a:ea typeface="Arial"/>
                <a:cs typeface="Arial"/>
                <a:sym typeface="Arial"/>
              </a:defRPr>
            </a:pPr>
            <a:r>
              <a:t>	President may tap the gavel and adjourn the meeting by saying, “There being no further business, this meeting is adjourned.”  Motion is assumed.</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74"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5" name="LET’S REVIEW"/>
          <p:cNvSpPr txBox="1"/>
          <p:nvPr>
            <p:ph type="title"/>
          </p:nvPr>
        </p:nvSpPr>
        <p:spPr>
          <a:xfrm>
            <a:off x="406400" y="228599"/>
            <a:ext cx="7213600" cy="1143002"/>
          </a:xfrm>
          <a:prstGeom prst="rect">
            <a:avLst/>
          </a:prstGeom>
        </p:spPr>
        <p:txBody>
          <a:bodyPr/>
          <a:lstStyle/>
          <a:p>
            <a:pPr/>
            <a:r>
              <a:t>LET’S REVIEW</a:t>
            </a:r>
          </a:p>
        </p:txBody>
      </p:sp>
      <p:pic>
        <p:nvPicPr>
          <p:cNvPr id="376" name="AVV00002.pdf" descr="AVV00002.pdf"/>
          <p:cNvPicPr>
            <a:picLocks noChangeAspect="1"/>
          </p:cNvPicPr>
          <p:nvPr/>
        </p:nvPicPr>
        <p:blipFill>
          <a:blip r:embed="rId3">
            <a:extLst/>
          </a:blip>
          <a:stretch>
            <a:fillRect/>
          </a:stretch>
        </p:blipFill>
        <p:spPr>
          <a:xfrm>
            <a:off x="838200" y="2133600"/>
            <a:ext cx="2794000" cy="3683000"/>
          </a:xfrm>
          <a:prstGeom prst="rect">
            <a:avLst/>
          </a:prstGeom>
          <a:ln w="12700">
            <a:miter lim="400000"/>
          </a:ln>
        </p:spPr>
      </p:pic>
      <p:sp>
        <p:nvSpPr>
          <p:cNvPr id="377" name="Not a Test…"/>
          <p:cNvSpPr txBox="1"/>
          <p:nvPr/>
        </p:nvSpPr>
        <p:spPr>
          <a:xfrm>
            <a:off x="4084319" y="2057400"/>
            <a:ext cx="4480562" cy="29153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1" sz="3200">
                <a:latin typeface="Arial"/>
                <a:ea typeface="Arial"/>
                <a:cs typeface="Arial"/>
                <a:sym typeface="Arial"/>
              </a:defRPr>
            </a:pPr>
            <a:r>
              <a:t>Not a Test</a:t>
            </a:r>
          </a:p>
          <a:p>
            <a:pPr>
              <a:spcBef>
                <a:spcPts val="1900"/>
              </a:spcBef>
              <a:defRPr b="1" sz="3200">
                <a:latin typeface="Arial"/>
                <a:ea typeface="Arial"/>
                <a:cs typeface="Arial"/>
                <a:sym typeface="Arial"/>
              </a:defRPr>
            </a:pPr>
            <a:r>
              <a:t>Exercises to help you remember the material</a:t>
            </a:r>
          </a:p>
          <a:p>
            <a:pPr>
              <a:spcBef>
                <a:spcPts val="1900"/>
              </a:spcBef>
              <a:defRPr b="1" sz="3200">
                <a:latin typeface="Arial"/>
                <a:ea typeface="Arial"/>
                <a:cs typeface="Arial"/>
                <a:sym typeface="Arial"/>
              </a:defRPr>
            </a:pPr>
            <a:r>
              <a:t>Complete the Review on Pages 21 and 22.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00" name="Slide Number"/>
          <p:cNvSpPr txBox="1"/>
          <p:nvPr>
            <p:ph type="sldNum" sz="quarter" idx="2"/>
          </p:nvPr>
        </p:nvSpPr>
        <p:spPr>
          <a:xfrm>
            <a:off x="8432976" y="6397726"/>
            <a:ext cx="203025"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1" name="WHAT WILL WE COVER?"/>
          <p:cNvSpPr txBox="1"/>
          <p:nvPr>
            <p:ph type="title"/>
          </p:nvPr>
        </p:nvSpPr>
        <p:spPr>
          <a:xfrm>
            <a:off x="406400" y="228599"/>
            <a:ext cx="7213600" cy="1143002"/>
          </a:xfrm>
          <a:prstGeom prst="rect">
            <a:avLst/>
          </a:prstGeom>
        </p:spPr>
        <p:txBody>
          <a:bodyPr/>
          <a:lstStyle/>
          <a:p>
            <a:pPr/>
            <a:r>
              <a:t>WHAT WILL WE COVER?</a:t>
            </a:r>
          </a:p>
        </p:txBody>
      </p:sp>
      <p:sp>
        <p:nvSpPr>
          <p:cNvPr id="102" name="Definition…"/>
          <p:cNvSpPr txBox="1"/>
          <p:nvPr>
            <p:ph type="body" sz="half" idx="1"/>
          </p:nvPr>
        </p:nvSpPr>
        <p:spPr>
          <a:xfrm>
            <a:off x="4144962" y="1885950"/>
            <a:ext cx="4491038" cy="4171950"/>
          </a:xfrm>
          <a:prstGeom prst="rect">
            <a:avLst/>
          </a:prstGeom>
        </p:spPr>
        <p:txBody>
          <a:bodyPr/>
          <a:lstStyle/>
          <a:p>
            <a:pPr>
              <a:spcBef>
                <a:spcPts val="600"/>
              </a:spcBef>
              <a:buSzTx/>
              <a:buFont typeface="Monotype Sorts"/>
              <a:buNone/>
              <a:defRPr sz="2800"/>
            </a:pPr>
          </a:p>
          <a:p>
            <a:pPr>
              <a:buChar char=""/>
              <a:defRPr b="1">
                <a:latin typeface="Arial"/>
                <a:ea typeface="Arial"/>
                <a:cs typeface="Arial"/>
                <a:sym typeface="Arial"/>
              </a:defRPr>
            </a:pPr>
            <a:r>
              <a:t> Definition</a:t>
            </a:r>
          </a:p>
          <a:p>
            <a:pPr>
              <a:buChar char=""/>
              <a:defRPr b="1">
                <a:latin typeface="Arial"/>
                <a:ea typeface="Arial"/>
                <a:cs typeface="Arial"/>
                <a:sym typeface="Arial"/>
              </a:defRPr>
            </a:pPr>
            <a:r>
              <a:t> Basic Principles</a:t>
            </a:r>
          </a:p>
          <a:p>
            <a:pPr>
              <a:buChar char=""/>
              <a:defRPr b="1">
                <a:latin typeface="Arial"/>
                <a:ea typeface="Arial"/>
                <a:cs typeface="Arial"/>
                <a:sym typeface="Arial"/>
              </a:defRPr>
            </a:pPr>
            <a:r>
              <a:t> Motions</a:t>
            </a:r>
          </a:p>
          <a:p>
            <a:pPr>
              <a:buChar char=""/>
              <a:defRPr b="1">
                <a:latin typeface="Arial"/>
                <a:ea typeface="Arial"/>
                <a:cs typeface="Arial"/>
                <a:sym typeface="Arial"/>
              </a:defRPr>
            </a:pPr>
            <a:r>
              <a:t> Voting Methods</a:t>
            </a:r>
          </a:p>
          <a:p>
            <a:pPr>
              <a:buChar char=""/>
              <a:defRPr b="1">
                <a:latin typeface="Arial"/>
                <a:ea typeface="Arial"/>
                <a:cs typeface="Arial"/>
                <a:sym typeface="Arial"/>
              </a:defRPr>
            </a:pPr>
            <a:r>
              <a:t> Agenda</a:t>
            </a:r>
          </a:p>
        </p:txBody>
      </p:sp>
      <p:pic>
        <p:nvPicPr>
          <p:cNvPr id="103" name="AWB50060.png" descr="AWB50060.png"/>
          <p:cNvPicPr>
            <a:picLocks noChangeAspect="1"/>
          </p:cNvPicPr>
          <p:nvPr/>
        </p:nvPicPr>
        <p:blipFill>
          <a:blip r:embed="rId3">
            <a:extLst/>
          </a:blip>
          <a:stretch>
            <a:fillRect/>
          </a:stretch>
        </p:blipFill>
        <p:spPr>
          <a:xfrm>
            <a:off x="609600" y="2743200"/>
            <a:ext cx="3429000" cy="1946275"/>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82"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3" name="LEADERSHIP OPPORTUNITIES"/>
          <p:cNvSpPr txBox="1"/>
          <p:nvPr>
            <p:ph type="title"/>
          </p:nvPr>
        </p:nvSpPr>
        <p:spPr>
          <a:xfrm>
            <a:off x="406400" y="228599"/>
            <a:ext cx="7213600" cy="1143002"/>
          </a:xfrm>
          <a:prstGeom prst="rect">
            <a:avLst/>
          </a:prstGeom>
        </p:spPr>
        <p:txBody>
          <a:bodyPr/>
          <a:lstStyle>
            <a:lvl1pPr defTabSz="768095">
              <a:defRPr sz="3359"/>
            </a:lvl1pPr>
          </a:lstStyle>
          <a:p>
            <a:pPr/>
            <a:r>
              <a:t>LEADERSHIP OPPORTUNITIES</a:t>
            </a:r>
          </a:p>
        </p:txBody>
      </p:sp>
      <p:sp>
        <p:nvSpPr>
          <p:cNvPr id="384" name="Best defense against one person’s personal agenda is knowing the rules.…"/>
          <p:cNvSpPr txBox="1"/>
          <p:nvPr>
            <p:ph type="body" idx="1"/>
          </p:nvPr>
        </p:nvSpPr>
        <p:spPr>
          <a:xfrm>
            <a:off x="457200" y="1885950"/>
            <a:ext cx="8178800" cy="4514850"/>
          </a:xfrm>
          <a:prstGeom prst="rect">
            <a:avLst/>
          </a:prstGeom>
        </p:spPr>
        <p:txBody>
          <a:bodyPr/>
          <a:lstStyle/>
          <a:p>
            <a:pPr marL="454025" indent="-454025">
              <a:buChar char=""/>
              <a:defRPr b="1">
                <a:latin typeface="Arial"/>
                <a:ea typeface="Arial"/>
                <a:cs typeface="Arial"/>
                <a:sym typeface="Arial"/>
              </a:defRPr>
            </a:pPr>
            <a:r>
              <a:t>Best defense against one person’s personal agenda is knowing the rules.</a:t>
            </a:r>
          </a:p>
          <a:p>
            <a:pPr lvl="1" marL="1085850" indent="-517525">
              <a:spcBef>
                <a:spcPts val="0"/>
              </a:spcBef>
              <a:defRPr b="1" sz="2800">
                <a:latin typeface="Arial"/>
                <a:ea typeface="Arial"/>
                <a:cs typeface="Arial"/>
                <a:sym typeface="Arial"/>
              </a:defRPr>
            </a:pPr>
            <a:r>
              <a:t>Privileged Motions</a:t>
            </a:r>
          </a:p>
          <a:p>
            <a:pPr lvl="1" marL="1085850" indent="-517525">
              <a:spcBef>
                <a:spcPts val="0"/>
              </a:spcBef>
              <a:defRPr b="1" sz="2800">
                <a:latin typeface="Arial"/>
                <a:ea typeface="Arial"/>
                <a:cs typeface="Arial"/>
                <a:sym typeface="Arial"/>
              </a:defRPr>
            </a:pPr>
            <a:r>
              <a:t>Subsidiary Motions</a:t>
            </a:r>
          </a:p>
          <a:p>
            <a:pPr lvl="1" marL="1085850" indent="-517525">
              <a:spcBef>
                <a:spcPts val="0"/>
              </a:spcBef>
              <a:defRPr b="1" sz="2800">
                <a:latin typeface="Arial"/>
                <a:ea typeface="Arial"/>
                <a:cs typeface="Arial"/>
                <a:sym typeface="Arial"/>
              </a:defRPr>
            </a:pPr>
            <a:r>
              <a:t>Incidental Motions</a:t>
            </a:r>
          </a:p>
          <a:p>
            <a:pPr lvl="1" marL="1085850" indent="-517525">
              <a:spcBef>
                <a:spcPts val="0"/>
              </a:spcBef>
              <a:defRPr b="1" sz="2800">
                <a:latin typeface="Arial"/>
                <a:ea typeface="Arial"/>
                <a:cs typeface="Arial"/>
                <a:sym typeface="Arial"/>
              </a:defRPr>
            </a:pPr>
            <a:r>
              <a:t>Second Chance Motions</a:t>
            </a:r>
          </a:p>
          <a:p>
            <a:pPr lvl="3" marL="228600" indent="1314450">
              <a:spcBef>
                <a:spcPts val="0"/>
              </a:spcBef>
              <a:buSzTx/>
              <a:buFont typeface="Monotype Sorts"/>
              <a:buNone/>
              <a:defRPr b="1">
                <a:latin typeface="Arial"/>
                <a:ea typeface="Arial"/>
                <a:cs typeface="Arial"/>
                <a:sym typeface="Arial"/>
              </a:defRPr>
            </a:pPr>
          </a:p>
          <a:p>
            <a:pPr lvl="3" marL="228600" indent="1314450">
              <a:spcBef>
                <a:spcPts val="0"/>
              </a:spcBef>
              <a:buSzTx/>
              <a:buFont typeface="Monotype Sorts"/>
              <a:buNone/>
              <a:defRPr sz="2800">
                <a:latin typeface="Arial"/>
                <a:ea typeface="Arial"/>
                <a:cs typeface="Arial"/>
                <a:sym typeface="Arial"/>
              </a:defRPr>
            </a:pPr>
            <a:r>
              <a:t>Page 24 and Page 26</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89"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0" name="LET’S REVIEW"/>
          <p:cNvSpPr txBox="1"/>
          <p:nvPr>
            <p:ph type="title"/>
          </p:nvPr>
        </p:nvSpPr>
        <p:spPr>
          <a:xfrm>
            <a:off x="406400" y="228600"/>
            <a:ext cx="8356600" cy="838200"/>
          </a:xfrm>
          <a:prstGeom prst="rect">
            <a:avLst/>
          </a:prstGeom>
        </p:spPr>
        <p:txBody>
          <a:bodyPr/>
          <a:lstStyle/>
          <a:p>
            <a:pPr/>
            <a:r>
              <a:t>LET’S REVIEW</a:t>
            </a:r>
          </a:p>
        </p:txBody>
      </p:sp>
      <p:sp>
        <p:nvSpPr>
          <p:cNvPr id="391" name="WHICH MOTION SHOULD I USE?…"/>
          <p:cNvSpPr txBox="1"/>
          <p:nvPr>
            <p:ph type="body" sz="half" idx="1"/>
          </p:nvPr>
        </p:nvSpPr>
        <p:spPr>
          <a:xfrm>
            <a:off x="4572000" y="1828800"/>
            <a:ext cx="4013200" cy="4171950"/>
          </a:xfrm>
          <a:prstGeom prst="rect">
            <a:avLst/>
          </a:prstGeom>
        </p:spPr>
        <p:txBody>
          <a:bodyPr/>
          <a:lstStyle/>
          <a:p>
            <a:pPr>
              <a:spcBef>
                <a:spcPts val="1900"/>
              </a:spcBef>
              <a:buSzTx/>
              <a:buFont typeface="Monotype Sorts"/>
              <a:buNone/>
              <a:defRPr b="1">
                <a:latin typeface="Arial"/>
                <a:ea typeface="Arial"/>
                <a:cs typeface="Arial"/>
                <a:sym typeface="Arial"/>
              </a:defRPr>
            </a:pPr>
            <a:r>
              <a:t>WHICH MOTION SHOULD I USE?</a:t>
            </a:r>
          </a:p>
          <a:p>
            <a:pPr>
              <a:spcBef>
                <a:spcPts val="1900"/>
              </a:spcBef>
              <a:buSzTx/>
              <a:buFont typeface="Monotype Sorts"/>
              <a:buNone/>
              <a:defRPr b="1">
                <a:latin typeface="Arial"/>
                <a:ea typeface="Arial"/>
                <a:cs typeface="Arial"/>
                <a:sym typeface="Arial"/>
              </a:defRPr>
            </a:pPr>
            <a:r>
              <a:t>Provide the motion you think would best solve the problem.</a:t>
            </a:r>
          </a:p>
          <a:p>
            <a:pPr algn="ctr">
              <a:spcBef>
                <a:spcPts val="1900"/>
              </a:spcBef>
              <a:buSzTx/>
              <a:buFont typeface="Monotype Sorts"/>
              <a:buNone/>
              <a:defRPr b="1">
                <a:latin typeface="Arial"/>
                <a:ea typeface="Arial"/>
                <a:cs typeface="Arial"/>
                <a:sym typeface="Arial"/>
              </a:defRPr>
            </a:pPr>
            <a:r>
              <a:t>Page 27</a:t>
            </a:r>
          </a:p>
        </p:txBody>
      </p:sp>
      <p:pic>
        <p:nvPicPr>
          <p:cNvPr id="392" name="AVV00002.pdf" descr="AVV00002.pdf"/>
          <p:cNvPicPr>
            <a:picLocks noChangeAspect="1"/>
          </p:cNvPicPr>
          <p:nvPr/>
        </p:nvPicPr>
        <p:blipFill>
          <a:blip r:embed="rId3">
            <a:extLst/>
          </a:blip>
          <a:stretch>
            <a:fillRect/>
          </a:stretch>
        </p:blipFill>
        <p:spPr>
          <a:xfrm>
            <a:off x="804862" y="1828800"/>
            <a:ext cx="3165476" cy="417195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397"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8" name="TYPICAL GLITCHES"/>
          <p:cNvSpPr txBox="1"/>
          <p:nvPr>
            <p:ph type="title"/>
          </p:nvPr>
        </p:nvSpPr>
        <p:spPr>
          <a:xfrm>
            <a:off x="406400" y="228599"/>
            <a:ext cx="8432800" cy="1143002"/>
          </a:xfrm>
          <a:prstGeom prst="rect">
            <a:avLst/>
          </a:prstGeom>
        </p:spPr>
        <p:txBody>
          <a:bodyPr/>
          <a:lstStyle/>
          <a:p>
            <a:pPr/>
            <a:r>
              <a:t>TYPICAL GLITCHES</a:t>
            </a:r>
          </a:p>
        </p:txBody>
      </p:sp>
      <p:sp>
        <p:nvSpPr>
          <p:cNvPr id="399" name="Can you solve the questions?"/>
          <p:cNvSpPr txBox="1"/>
          <p:nvPr>
            <p:ph type="body" sz="quarter" idx="1"/>
          </p:nvPr>
        </p:nvSpPr>
        <p:spPr>
          <a:xfrm>
            <a:off x="1295400" y="2590800"/>
            <a:ext cx="7391400" cy="1066800"/>
          </a:xfrm>
          <a:prstGeom prst="rect">
            <a:avLst/>
          </a:prstGeom>
        </p:spPr>
        <p:txBody>
          <a:bodyPr/>
          <a:lstStyle>
            <a:lvl1pPr marL="0" indent="0">
              <a:spcBef>
                <a:spcPts val="800"/>
              </a:spcBef>
              <a:buSzTx/>
              <a:buFont typeface="Monotype Sorts"/>
              <a:buNone/>
              <a:defRPr b="1" sz="3600">
                <a:latin typeface="Arial"/>
                <a:ea typeface="Arial"/>
                <a:cs typeface="Arial"/>
                <a:sym typeface="Arial"/>
              </a:defRPr>
            </a:lvl1pPr>
          </a:lstStyle>
          <a:p>
            <a:pPr/>
            <a:r>
              <a:t>Can you solve the questions?</a:t>
            </a:r>
          </a:p>
        </p:txBody>
      </p:sp>
      <p:pic>
        <p:nvPicPr>
          <p:cNvPr id="400" name="BD06995_.pdf" descr="BD06995_.pdf"/>
          <p:cNvPicPr>
            <a:picLocks noChangeAspect="1"/>
          </p:cNvPicPr>
          <p:nvPr/>
        </p:nvPicPr>
        <p:blipFill>
          <a:blip r:embed="rId3">
            <a:extLst/>
          </a:blip>
          <a:stretch>
            <a:fillRect/>
          </a:stretch>
        </p:blipFill>
        <p:spPr>
          <a:xfrm>
            <a:off x="2971800" y="3698875"/>
            <a:ext cx="3048000" cy="2168525"/>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405"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6" name="WHAT DO YOU THINK NOW?"/>
          <p:cNvSpPr txBox="1"/>
          <p:nvPr>
            <p:ph type="title"/>
          </p:nvPr>
        </p:nvSpPr>
        <p:spPr>
          <a:xfrm>
            <a:off x="381000" y="228600"/>
            <a:ext cx="8128000" cy="914400"/>
          </a:xfrm>
          <a:prstGeom prst="rect">
            <a:avLst/>
          </a:prstGeom>
        </p:spPr>
        <p:txBody>
          <a:bodyPr/>
          <a:lstStyle/>
          <a:p>
            <a:pPr/>
            <a:r>
              <a:t>WHAT DO YOU THINK NOW?</a:t>
            </a:r>
          </a:p>
        </p:txBody>
      </p:sp>
      <p:sp>
        <p:nvSpPr>
          <p:cNvPr id="407" name="Questions?"/>
          <p:cNvSpPr txBox="1"/>
          <p:nvPr>
            <p:ph type="body" sz="half" idx="1"/>
          </p:nvPr>
        </p:nvSpPr>
        <p:spPr>
          <a:xfrm>
            <a:off x="4622800" y="1885950"/>
            <a:ext cx="4013200" cy="4171950"/>
          </a:xfrm>
          <a:prstGeom prst="rect">
            <a:avLst/>
          </a:prstGeom>
        </p:spPr>
        <p:txBody>
          <a:bodyPr/>
          <a:lstStyle/>
          <a:p>
            <a:pPr algn="ctr">
              <a:spcBef>
                <a:spcPts val="600"/>
              </a:spcBef>
              <a:buSzTx/>
              <a:buFont typeface="Monotype Sorts"/>
              <a:buNone/>
              <a:defRPr b="1" sz="4000"/>
            </a:pPr>
          </a:p>
          <a:p>
            <a:pPr algn="ctr">
              <a:spcBef>
                <a:spcPts val="600"/>
              </a:spcBef>
              <a:buSzTx/>
              <a:buFont typeface="Monotype Sorts"/>
              <a:buNone/>
              <a:defRPr b="1" sz="4000"/>
            </a:pPr>
          </a:p>
          <a:p>
            <a:pPr algn="ctr">
              <a:spcBef>
                <a:spcPts val="1200"/>
              </a:spcBef>
              <a:buSzTx/>
              <a:buFont typeface="Monotype Sorts"/>
              <a:buNone/>
              <a:defRPr b="1" sz="5400">
                <a:latin typeface="Arial"/>
                <a:ea typeface="Arial"/>
                <a:cs typeface="Arial"/>
                <a:sym typeface="Arial"/>
              </a:defRPr>
            </a:pPr>
            <a:r>
              <a:t>Questions?</a:t>
            </a:r>
          </a:p>
        </p:txBody>
      </p:sp>
      <p:pic>
        <p:nvPicPr>
          <p:cNvPr id="408" name="image.pdf" descr="image.pdf"/>
          <p:cNvPicPr>
            <a:picLocks noChangeAspect="1"/>
          </p:cNvPicPr>
          <p:nvPr/>
        </p:nvPicPr>
        <p:blipFill>
          <a:blip r:embed="rId3">
            <a:extLst/>
          </a:blip>
          <a:stretch>
            <a:fillRect/>
          </a:stretch>
        </p:blipFill>
        <p:spPr>
          <a:xfrm flipH="1">
            <a:off x="1493837" y="1885950"/>
            <a:ext cx="1938338" cy="417195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413" name="Slide Number"/>
          <p:cNvSpPr txBox="1"/>
          <p:nvPr>
            <p:ph type="sldNum" sz="quarter" idx="2"/>
          </p:nvPr>
        </p:nvSpPr>
        <p:spPr>
          <a:xfrm>
            <a:off x="8334092" y="6397726"/>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4" name="YOUR OPINION IS IMPORTANT"/>
          <p:cNvSpPr txBox="1"/>
          <p:nvPr>
            <p:ph type="title"/>
          </p:nvPr>
        </p:nvSpPr>
        <p:spPr>
          <a:xfrm>
            <a:off x="406400" y="228599"/>
            <a:ext cx="7213600" cy="1143002"/>
          </a:xfrm>
          <a:prstGeom prst="rect">
            <a:avLst/>
          </a:prstGeom>
        </p:spPr>
        <p:txBody>
          <a:bodyPr/>
          <a:lstStyle>
            <a:lvl1pPr defTabSz="758951">
              <a:defRPr sz="3320">
                <a:solidFill>
                  <a:srgbClr val="FFFFFF"/>
                </a:solidFill>
              </a:defRPr>
            </a:lvl1pPr>
          </a:lstStyle>
          <a:p>
            <a:pPr/>
            <a:r>
              <a:t>YOUR OPINION IS IMPORTANT</a:t>
            </a:r>
          </a:p>
        </p:txBody>
      </p:sp>
      <p:pic>
        <p:nvPicPr>
          <p:cNvPr id="415" name="Opinion Form.png" descr="Opinion Form.png"/>
          <p:cNvPicPr>
            <a:picLocks noChangeAspect="1"/>
          </p:cNvPicPr>
          <p:nvPr/>
        </p:nvPicPr>
        <p:blipFill>
          <a:blip r:embed="rId3">
            <a:extLst/>
          </a:blip>
          <a:stretch>
            <a:fillRect/>
          </a:stretch>
        </p:blipFill>
        <p:spPr>
          <a:xfrm>
            <a:off x="914400" y="152400"/>
            <a:ext cx="6191250" cy="62484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08" name="Slide Number"/>
          <p:cNvSpPr txBox="1"/>
          <p:nvPr>
            <p:ph type="sldNum" sz="quarter" idx="2"/>
          </p:nvPr>
        </p:nvSpPr>
        <p:spPr>
          <a:xfrm>
            <a:off x="8432976" y="6397726"/>
            <a:ext cx="203025"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9" name="PARLIAMENTARY PROCEDURE"/>
          <p:cNvSpPr txBox="1"/>
          <p:nvPr>
            <p:ph type="title"/>
          </p:nvPr>
        </p:nvSpPr>
        <p:spPr>
          <a:xfrm>
            <a:off x="152400" y="381000"/>
            <a:ext cx="8839200" cy="762000"/>
          </a:xfrm>
          <a:prstGeom prst="rect">
            <a:avLst/>
          </a:prstGeom>
        </p:spPr>
        <p:txBody>
          <a:bodyPr/>
          <a:lstStyle>
            <a:lvl1pPr defTabSz="859536">
              <a:defRPr sz="3759"/>
            </a:lvl1pPr>
          </a:lstStyle>
          <a:p>
            <a:pPr/>
            <a:r>
              <a:t>PARLIAMENTARY PROCEDURE</a:t>
            </a:r>
          </a:p>
        </p:txBody>
      </p:sp>
      <p:pic>
        <p:nvPicPr>
          <p:cNvPr id="110" name="smilelogo2[1].jpeg" descr="smilelogo2[1].jpeg"/>
          <p:cNvPicPr>
            <a:picLocks noChangeAspect="1"/>
          </p:cNvPicPr>
          <p:nvPr/>
        </p:nvPicPr>
        <p:blipFill>
          <a:blip r:embed="rId3">
            <a:extLst/>
          </a:blip>
          <a:stretch>
            <a:fillRect/>
          </a:stretch>
        </p:blipFill>
        <p:spPr>
          <a:xfrm>
            <a:off x="6324600" y="3505200"/>
            <a:ext cx="2209800" cy="1804988"/>
          </a:xfrm>
          <a:prstGeom prst="rect">
            <a:avLst/>
          </a:prstGeom>
          <a:ln w="12700">
            <a:miter lim="400000"/>
          </a:ln>
        </p:spPr>
      </p:pic>
      <p:grpSp>
        <p:nvGrpSpPr>
          <p:cNvPr id="113" name="Group"/>
          <p:cNvGrpSpPr/>
          <p:nvPr/>
        </p:nvGrpSpPr>
        <p:grpSpPr>
          <a:xfrm>
            <a:off x="1219199" y="1828799"/>
            <a:ext cx="5718275" cy="3505201"/>
            <a:chOff x="0" y="0"/>
            <a:chExt cx="5718273" cy="3505200"/>
          </a:xfrm>
        </p:grpSpPr>
        <p:sp>
          <p:nvSpPr>
            <p:cNvPr id="111" name="Shape"/>
            <p:cNvSpPr/>
            <p:nvPr/>
          </p:nvSpPr>
          <p:spPr>
            <a:xfrm>
              <a:off x="0" y="0"/>
              <a:ext cx="5718274" cy="3505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74" y="0"/>
                  </a:moveTo>
                  <a:cubicBezTo>
                    <a:pt x="1332" y="0"/>
                    <a:pt x="0" y="1612"/>
                    <a:pt x="0" y="3600"/>
                  </a:cubicBezTo>
                  <a:lnTo>
                    <a:pt x="0" y="18000"/>
                  </a:lnTo>
                  <a:cubicBezTo>
                    <a:pt x="0" y="19988"/>
                    <a:pt x="1332" y="21600"/>
                    <a:pt x="2974" y="21600"/>
                  </a:cubicBezTo>
                  <a:lnTo>
                    <a:pt x="14871" y="21600"/>
                  </a:lnTo>
                  <a:cubicBezTo>
                    <a:pt x="16514" y="21600"/>
                    <a:pt x="17846" y="19988"/>
                    <a:pt x="17846" y="18000"/>
                  </a:cubicBezTo>
                  <a:lnTo>
                    <a:pt x="21600" y="17129"/>
                  </a:lnTo>
                  <a:lnTo>
                    <a:pt x="17846" y="12600"/>
                  </a:lnTo>
                  <a:lnTo>
                    <a:pt x="17846" y="3600"/>
                  </a:lnTo>
                  <a:cubicBezTo>
                    <a:pt x="17846" y="1612"/>
                    <a:pt x="16514" y="0"/>
                    <a:pt x="14871" y="0"/>
                  </a:cubicBezTo>
                  <a:lnTo>
                    <a:pt x="10410" y="0"/>
                  </a:lnTo>
                  <a:close/>
                </a:path>
              </a:pathLst>
            </a:custGeom>
            <a:solidFill>
              <a:srgbClr val="FFFFFF"/>
            </a:solidFill>
            <a:ln w="952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Times New Roman"/>
                </a:defRPr>
              </a:pPr>
            </a:p>
          </p:txBody>
        </p:sp>
        <p:sp>
          <p:nvSpPr>
            <p:cNvPr id="112" name="The objective of parliamentary procedure is to insure the right of the minority to be heard but serve the majority opinion."/>
            <p:cNvSpPr txBox="1"/>
            <p:nvPr/>
          </p:nvSpPr>
          <p:spPr>
            <a:xfrm>
              <a:off x="223491" y="133124"/>
              <a:ext cx="4277418" cy="3240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i="1" sz="3200">
                  <a:latin typeface="+mn-lt"/>
                  <a:ea typeface="+mn-ea"/>
                  <a:cs typeface="+mn-cs"/>
                  <a:sym typeface="Times New Roman"/>
                </a:defRPr>
              </a:pPr>
              <a:r>
                <a:t>The objective of parliamentary procedure is to insure the right of the minority to be heard but serve the majority opinion.</a:t>
              </a:r>
              <a:r>
                <a:rPr b="0" i="0" sz="2400"/>
                <a:t> </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18" name="Slide Number"/>
          <p:cNvSpPr txBox="1"/>
          <p:nvPr>
            <p:ph type="sldNum" sz="quarter" idx="2"/>
          </p:nvPr>
        </p:nvSpPr>
        <p:spPr>
          <a:xfrm>
            <a:off x="8432976" y="6397726"/>
            <a:ext cx="203025"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9" name="PARLIAMENTARY PROCEDURE"/>
          <p:cNvSpPr txBox="1"/>
          <p:nvPr>
            <p:ph type="title"/>
          </p:nvPr>
        </p:nvSpPr>
        <p:spPr>
          <a:xfrm>
            <a:off x="152400" y="381000"/>
            <a:ext cx="8839200" cy="762000"/>
          </a:xfrm>
          <a:prstGeom prst="rect">
            <a:avLst/>
          </a:prstGeom>
        </p:spPr>
        <p:txBody>
          <a:bodyPr/>
          <a:lstStyle>
            <a:lvl1pPr defTabSz="859536">
              <a:defRPr sz="3759"/>
            </a:lvl1pPr>
          </a:lstStyle>
          <a:p>
            <a:pPr/>
            <a:r>
              <a:t>PARLIAMENTARY PROCEDURE</a:t>
            </a:r>
          </a:p>
        </p:txBody>
      </p:sp>
      <p:sp>
        <p:nvSpPr>
          <p:cNvPr id="120" name="Set of finite rules…"/>
          <p:cNvSpPr txBox="1"/>
          <p:nvPr>
            <p:ph type="body" sz="half" idx="1"/>
          </p:nvPr>
        </p:nvSpPr>
        <p:spPr>
          <a:xfrm>
            <a:off x="304800" y="1885950"/>
            <a:ext cx="5849938" cy="3676650"/>
          </a:xfrm>
          <a:prstGeom prst="rect">
            <a:avLst/>
          </a:prstGeom>
        </p:spPr>
        <p:txBody>
          <a:bodyPr/>
          <a:lstStyle/>
          <a:p>
            <a:pPr>
              <a:lnSpc>
                <a:spcPct val="90000"/>
              </a:lnSpc>
              <a:spcBef>
                <a:spcPts val="600"/>
              </a:spcBef>
              <a:buSzTx/>
              <a:buFont typeface="Monotype Sorts"/>
              <a:buNone/>
              <a:defRPr sz="2400"/>
            </a:pPr>
          </a:p>
          <a:p>
            <a:pPr>
              <a:lnSpc>
                <a:spcPct val="90000"/>
              </a:lnSpc>
              <a:spcBef>
                <a:spcPts val="600"/>
              </a:spcBef>
              <a:buChar char=""/>
              <a:defRPr b="1" sz="2800">
                <a:latin typeface="Arial"/>
                <a:ea typeface="Arial"/>
                <a:cs typeface="Arial"/>
                <a:sym typeface="Arial"/>
              </a:defRPr>
            </a:pPr>
            <a:r>
              <a:t>Set of finite rules</a:t>
            </a:r>
          </a:p>
          <a:p>
            <a:pPr>
              <a:lnSpc>
                <a:spcPct val="90000"/>
              </a:lnSpc>
              <a:spcBef>
                <a:spcPts val="600"/>
              </a:spcBef>
              <a:buChar char=""/>
              <a:defRPr b="1" sz="2800">
                <a:latin typeface="Arial"/>
                <a:ea typeface="Arial"/>
                <a:cs typeface="Arial"/>
                <a:sym typeface="Arial"/>
              </a:defRPr>
            </a:pPr>
            <a:r>
              <a:t>Covering set of circumstances</a:t>
            </a:r>
          </a:p>
          <a:p>
            <a:pPr>
              <a:lnSpc>
                <a:spcPct val="90000"/>
              </a:lnSpc>
              <a:spcBef>
                <a:spcPts val="600"/>
              </a:spcBef>
              <a:buChar char=""/>
              <a:defRPr b="1" sz="2800">
                <a:latin typeface="Arial"/>
                <a:ea typeface="Arial"/>
                <a:cs typeface="Arial"/>
                <a:sym typeface="Arial"/>
              </a:defRPr>
            </a:pPr>
            <a:r>
              <a:t>Not arbitrarily set</a:t>
            </a:r>
          </a:p>
          <a:p>
            <a:pPr>
              <a:lnSpc>
                <a:spcPct val="90000"/>
              </a:lnSpc>
              <a:spcBef>
                <a:spcPts val="600"/>
              </a:spcBef>
              <a:buChar char=""/>
              <a:defRPr b="1" sz="2800">
                <a:latin typeface="Arial"/>
                <a:ea typeface="Arial"/>
                <a:cs typeface="Arial"/>
                <a:sym typeface="Arial"/>
              </a:defRPr>
            </a:pPr>
            <a:r>
              <a:t>Evolved since 5</a:t>
            </a:r>
            <a:r>
              <a:rPr baseline="30000"/>
              <a:t>th</a:t>
            </a:r>
            <a:r>
              <a:t> Century</a:t>
            </a:r>
          </a:p>
          <a:p>
            <a:pPr>
              <a:lnSpc>
                <a:spcPct val="90000"/>
              </a:lnSpc>
              <a:spcBef>
                <a:spcPts val="600"/>
              </a:spcBef>
              <a:buChar char=""/>
              <a:defRPr b="1" sz="2800">
                <a:latin typeface="Arial"/>
                <a:ea typeface="Arial"/>
                <a:cs typeface="Arial"/>
                <a:sym typeface="Arial"/>
              </a:defRPr>
            </a:pPr>
            <a:r>
              <a:t>Establish an order, fair approach to decision makings</a:t>
            </a:r>
          </a:p>
          <a:p>
            <a:pPr>
              <a:lnSpc>
                <a:spcPct val="90000"/>
              </a:lnSpc>
              <a:spcBef>
                <a:spcPts val="600"/>
              </a:spcBef>
              <a:buChar char=""/>
              <a:defRPr b="1" sz="2800">
                <a:latin typeface="Arial"/>
                <a:ea typeface="Arial"/>
                <a:cs typeface="Arial"/>
                <a:sym typeface="Arial"/>
              </a:defRPr>
            </a:pPr>
            <a:r>
              <a:t>Universally recognized</a:t>
            </a:r>
          </a:p>
        </p:txBody>
      </p:sp>
      <p:sp>
        <p:nvSpPr>
          <p:cNvPr id="121" name="Rectangle"/>
          <p:cNvSpPr/>
          <p:nvPr>
            <p:ph type="body" idx="21"/>
          </p:nvPr>
        </p:nvSpPr>
        <p:spPr>
          <a:xfrm>
            <a:off x="7432675" y="3675062"/>
            <a:ext cx="80963" cy="695326"/>
          </a:xfrm>
          <a:prstGeom prst="rect">
            <a:avLst/>
          </a:prstGeom>
        </p:spPr>
        <p:txBody>
          <a:bodyPr/>
          <a:lstStyle/>
          <a:p>
            <a:pPr>
              <a:spcBef>
                <a:spcPts val="600"/>
              </a:spcBef>
              <a:buChar char=""/>
              <a:defRPr sz="2800"/>
            </a:pPr>
          </a:p>
        </p:txBody>
      </p:sp>
      <p:pic>
        <p:nvPicPr>
          <p:cNvPr id="122" name="CLJ00006.pdf" descr="CLJ00006.pdf"/>
          <p:cNvPicPr>
            <a:picLocks noChangeAspect="1"/>
          </p:cNvPicPr>
          <p:nvPr/>
        </p:nvPicPr>
        <p:blipFill>
          <a:blip r:embed="rId3">
            <a:extLst/>
          </a:blip>
          <a:stretch>
            <a:fillRect/>
          </a:stretch>
        </p:blipFill>
        <p:spPr>
          <a:xfrm>
            <a:off x="5943600" y="2514600"/>
            <a:ext cx="2584450" cy="35179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27" name="Slide Number"/>
          <p:cNvSpPr txBox="1"/>
          <p:nvPr>
            <p:ph type="sldNum" sz="quarter" idx="2"/>
          </p:nvPr>
        </p:nvSpPr>
        <p:spPr>
          <a:xfrm>
            <a:off x="8432976" y="6397726"/>
            <a:ext cx="203025"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8" name="FOREMOST AUTHORITY"/>
          <p:cNvSpPr txBox="1"/>
          <p:nvPr>
            <p:ph type="title"/>
          </p:nvPr>
        </p:nvSpPr>
        <p:spPr>
          <a:xfrm>
            <a:off x="406400" y="228599"/>
            <a:ext cx="7213600" cy="1143002"/>
          </a:xfrm>
          <a:prstGeom prst="rect">
            <a:avLst/>
          </a:prstGeom>
        </p:spPr>
        <p:txBody>
          <a:bodyPr/>
          <a:lstStyle/>
          <a:p>
            <a:pPr/>
            <a:r>
              <a:t>FOREMOST AUTHORITY</a:t>
            </a:r>
          </a:p>
        </p:txBody>
      </p:sp>
      <p:sp>
        <p:nvSpPr>
          <p:cNvPr id="129" name="ROBERT’S RULES OF ORDER…"/>
          <p:cNvSpPr txBox="1"/>
          <p:nvPr>
            <p:ph type="body" sz="half" idx="1"/>
          </p:nvPr>
        </p:nvSpPr>
        <p:spPr>
          <a:xfrm>
            <a:off x="3263900" y="1885950"/>
            <a:ext cx="5372100" cy="4171950"/>
          </a:xfrm>
          <a:prstGeom prst="rect">
            <a:avLst/>
          </a:prstGeom>
        </p:spPr>
        <p:txBody>
          <a:bodyPr/>
          <a:lstStyle/>
          <a:p>
            <a:pPr>
              <a:buSzTx/>
              <a:buFont typeface="Monotype Sorts"/>
              <a:buNone/>
              <a:defRPr b="1">
                <a:latin typeface="Arial"/>
                <a:ea typeface="Arial"/>
                <a:cs typeface="Arial"/>
                <a:sym typeface="Arial"/>
              </a:defRPr>
            </a:pPr>
            <a:r>
              <a:t>ROBERT’S RULES OF ORDER </a:t>
            </a:r>
          </a:p>
          <a:p>
            <a:pPr>
              <a:buSzTx/>
              <a:buFont typeface="Monotype Sorts"/>
              <a:buNone/>
              <a:defRPr b="1">
                <a:latin typeface="Arial"/>
                <a:ea typeface="Arial"/>
                <a:cs typeface="Arial"/>
                <a:sym typeface="Arial"/>
              </a:defRPr>
            </a:pPr>
            <a:r>
              <a:t>		</a:t>
            </a:r>
            <a:endParaRPr sz="2800"/>
          </a:p>
          <a:p>
            <a:pPr>
              <a:spcBef>
                <a:spcPts val="600"/>
              </a:spcBef>
              <a:buChar char=""/>
              <a:defRPr b="1" sz="2800">
                <a:latin typeface="Arial"/>
                <a:ea typeface="Arial"/>
                <a:cs typeface="Arial"/>
                <a:sym typeface="Arial"/>
              </a:defRPr>
            </a:pPr>
            <a:r>
              <a:t>All rules discussed in this module can be found in Robert’s.</a:t>
            </a:r>
          </a:p>
        </p:txBody>
      </p:sp>
      <p:pic>
        <p:nvPicPr>
          <p:cNvPr id="130" name="CLV50007.png" descr="CLV50007.png"/>
          <p:cNvPicPr>
            <a:picLocks noChangeAspect="1"/>
          </p:cNvPicPr>
          <p:nvPr/>
        </p:nvPicPr>
        <p:blipFill>
          <a:blip r:embed="rId2">
            <a:extLst/>
          </a:blip>
          <a:stretch>
            <a:fillRect/>
          </a:stretch>
        </p:blipFill>
        <p:spPr>
          <a:xfrm>
            <a:off x="533400" y="2514600"/>
            <a:ext cx="2743200" cy="25908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29">
                                            <p:bg/>
                                          </p:spTgt>
                                        </p:tgtEl>
                                        <p:attrNameLst>
                                          <p:attrName>style.visibility</p:attrName>
                                        </p:attrNameLst>
                                      </p:cBhvr>
                                      <p:to>
                                        <p:strVal val="visible"/>
                                      </p:to>
                                    </p:set>
                                    <p:anim calcmode="lin" valueType="num">
                                      <p:cBhvr>
                                        <p:cTn id="7" dur="500" fill="hold"/>
                                        <p:tgtEl>
                                          <p:spTgt spid="129">
                                            <p:bg/>
                                          </p:spTgt>
                                        </p:tgtEl>
                                        <p:attrNameLst>
                                          <p:attrName>ppt_x</p:attrName>
                                        </p:attrNameLst>
                                      </p:cBhvr>
                                      <p:tavLst>
                                        <p:tav tm="0">
                                          <p:val>
                                            <p:strVal val="1+#ppt_w/2"/>
                                          </p:val>
                                        </p:tav>
                                        <p:tav tm="100000">
                                          <p:val>
                                            <p:strVal val="#ppt_x"/>
                                          </p:val>
                                        </p:tav>
                                      </p:tavLst>
                                    </p:anim>
                                    <p:anim calcmode="lin" valueType="num">
                                      <p:cBhvr>
                                        <p:cTn id="8" dur="500" fill="hold"/>
                                        <p:tgtEl>
                                          <p:spTgt spid="129">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29">
                                            <p:txEl>
                                              <p:pRg st="0" end="0"/>
                                            </p:txEl>
                                          </p:spTgt>
                                        </p:tgtEl>
                                        <p:attrNameLst>
                                          <p:attrName>style.visibility</p:attrName>
                                        </p:attrNameLst>
                                      </p:cBhvr>
                                      <p:to>
                                        <p:strVal val="visible"/>
                                      </p:to>
                                    </p:set>
                                    <p:anim calcmode="lin" valueType="num">
                                      <p:cBhvr>
                                        <p:cTn id="11" dur="500" fill="hold"/>
                                        <p:tgtEl>
                                          <p:spTgt spid="129">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129">
                                            <p:txEl>
                                              <p:pRg st="1" end="1"/>
                                            </p:txEl>
                                          </p:spTgt>
                                        </p:tgtEl>
                                        <p:attrNameLst>
                                          <p:attrName>style.visibility</p:attrName>
                                        </p:attrNameLst>
                                      </p:cBhvr>
                                      <p:to>
                                        <p:strVal val="visible"/>
                                      </p:to>
                                    </p:set>
                                    <p:anim calcmode="lin" valueType="num">
                                      <p:cBhvr>
                                        <p:cTn id="17" dur="500" fill="hold"/>
                                        <p:tgtEl>
                                          <p:spTgt spid="129">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1" fill="hold">
                                  <p:stCondLst>
                                    <p:cond delay="0"/>
                                  </p:stCondLst>
                                  <p:iterate type="el" backwards="0">
                                    <p:tmAbs val="0"/>
                                  </p:iterate>
                                  <p:childTnLst>
                                    <p:set>
                                      <p:cBhvr>
                                        <p:cTn id="22" fill="hold"/>
                                        <p:tgtEl>
                                          <p:spTgt spid="129">
                                            <p:txEl>
                                              <p:pRg st="2" end="2"/>
                                            </p:txEl>
                                          </p:spTgt>
                                        </p:tgtEl>
                                        <p:attrNameLst>
                                          <p:attrName>style.visibility</p:attrName>
                                        </p:attrNameLst>
                                      </p:cBhvr>
                                      <p:to>
                                        <p:strVal val="visible"/>
                                      </p:to>
                                    </p:set>
                                    <p:anim calcmode="lin" valueType="num">
                                      <p:cBhvr>
                                        <p:cTn id="23" dur="500" fill="hold"/>
                                        <p:tgtEl>
                                          <p:spTgt spid="129">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2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33" name="Slide Number"/>
          <p:cNvSpPr txBox="1"/>
          <p:nvPr>
            <p:ph type="sldNum" sz="quarter" idx="2"/>
          </p:nvPr>
        </p:nvSpPr>
        <p:spPr>
          <a:xfrm>
            <a:off x="8432976" y="6397726"/>
            <a:ext cx="203025"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4" name="TYPES OF ASSEMBLIES"/>
          <p:cNvSpPr txBox="1"/>
          <p:nvPr>
            <p:ph type="title"/>
          </p:nvPr>
        </p:nvSpPr>
        <p:spPr>
          <a:xfrm>
            <a:off x="406400" y="228599"/>
            <a:ext cx="7213600" cy="1143002"/>
          </a:xfrm>
          <a:prstGeom prst="rect">
            <a:avLst/>
          </a:prstGeom>
        </p:spPr>
        <p:txBody>
          <a:bodyPr/>
          <a:lstStyle/>
          <a:p>
            <a:pPr/>
            <a:r>
              <a:t>TYPES OF ASSEMBLIES</a:t>
            </a:r>
          </a:p>
        </p:txBody>
      </p:sp>
      <p:sp>
        <p:nvSpPr>
          <p:cNvPr id="135" name="Mass Meetings: accomplish goals &amp; objectives…"/>
          <p:cNvSpPr txBox="1"/>
          <p:nvPr>
            <p:ph type="body" sz="half" idx="1"/>
          </p:nvPr>
        </p:nvSpPr>
        <p:spPr>
          <a:xfrm>
            <a:off x="3200400" y="2057400"/>
            <a:ext cx="5372100" cy="3981450"/>
          </a:xfrm>
          <a:prstGeom prst="rect">
            <a:avLst/>
          </a:prstGeom>
        </p:spPr>
        <p:txBody>
          <a:bodyPr/>
          <a:lstStyle/>
          <a:p>
            <a:pPr>
              <a:spcBef>
                <a:spcPts val="600"/>
              </a:spcBef>
              <a:buChar char=""/>
              <a:defRPr b="1" sz="2800">
                <a:latin typeface="Arial"/>
                <a:ea typeface="Arial"/>
                <a:cs typeface="Arial"/>
                <a:sym typeface="Arial"/>
              </a:defRPr>
            </a:pPr>
            <a:r>
              <a:t>Mass Meetings: accomplish goals &amp; objectives</a:t>
            </a:r>
          </a:p>
          <a:p>
            <a:pPr>
              <a:spcBef>
                <a:spcPts val="600"/>
              </a:spcBef>
              <a:buChar char=""/>
              <a:defRPr b="1" sz="2800">
                <a:latin typeface="Arial"/>
                <a:ea typeface="Arial"/>
                <a:cs typeface="Arial"/>
                <a:sym typeface="Arial"/>
              </a:defRPr>
            </a:pPr>
            <a:r>
              <a:t>Legislative bodies: enact laws</a:t>
            </a:r>
          </a:p>
          <a:p>
            <a:pPr>
              <a:spcBef>
                <a:spcPts val="600"/>
              </a:spcBef>
              <a:buChar char=""/>
              <a:defRPr b="1" sz="2800">
                <a:latin typeface="Arial"/>
                <a:ea typeface="Arial"/>
                <a:cs typeface="Arial"/>
                <a:sym typeface="Arial"/>
              </a:defRPr>
            </a:pPr>
            <a:r>
              <a:t>Conventions: meetings of delegates</a:t>
            </a:r>
          </a:p>
          <a:p>
            <a:pPr>
              <a:spcBef>
                <a:spcPts val="600"/>
              </a:spcBef>
              <a:buChar char=""/>
              <a:defRPr b="1" sz="2800">
                <a:latin typeface="Arial"/>
                <a:ea typeface="Arial"/>
                <a:cs typeface="Arial"/>
                <a:sym typeface="Arial"/>
              </a:defRPr>
            </a:pPr>
            <a:r>
              <a:t>Established organizations</a:t>
            </a:r>
          </a:p>
        </p:txBody>
      </p:sp>
      <p:pic>
        <p:nvPicPr>
          <p:cNvPr id="136" name="ANN50047.png" descr="ANN50047.png"/>
          <p:cNvPicPr>
            <a:picLocks noChangeAspect="1"/>
          </p:cNvPicPr>
          <p:nvPr/>
        </p:nvPicPr>
        <p:blipFill>
          <a:blip r:embed="rId3">
            <a:extLst/>
          </a:blip>
          <a:stretch>
            <a:fillRect/>
          </a:stretch>
        </p:blipFill>
        <p:spPr>
          <a:xfrm>
            <a:off x="381000" y="2246312"/>
            <a:ext cx="2667000" cy="21018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35">
                                            <p:bg/>
                                          </p:spTgt>
                                        </p:tgtEl>
                                        <p:attrNameLst>
                                          <p:attrName>style.visibility</p:attrName>
                                        </p:attrNameLst>
                                      </p:cBhvr>
                                      <p:to>
                                        <p:strVal val="visible"/>
                                      </p:to>
                                    </p:set>
                                    <p:anim calcmode="lin" valueType="num">
                                      <p:cBhvr>
                                        <p:cTn id="7" dur="500" fill="hold"/>
                                        <p:tgtEl>
                                          <p:spTgt spid="135">
                                            <p:bg/>
                                          </p:spTgt>
                                        </p:tgtEl>
                                        <p:attrNameLst>
                                          <p:attrName>ppt_x</p:attrName>
                                        </p:attrNameLst>
                                      </p:cBhvr>
                                      <p:tavLst>
                                        <p:tav tm="0">
                                          <p:val>
                                            <p:strVal val="1+#ppt_w/2"/>
                                          </p:val>
                                        </p:tav>
                                        <p:tav tm="100000">
                                          <p:val>
                                            <p:strVal val="#ppt_x"/>
                                          </p:val>
                                        </p:tav>
                                      </p:tavLst>
                                    </p:anim>
                                    <p:anim calcmode="lin" valueType="num">
                                      <p:cBhvr>
                                        <p:cTn id="8" dur="500" fill="hold"/>
                                        <p:tgtEl>
                                          <p:spTgt spid="135">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35">
                                            <p:txEl>
                                              <p:pRg st="0" end="0"/>
                                            </p:txEl>
                                          </p:spTgt>
                                        </p:tgtEl>
                                        <p:attrNameLst>
                                          <p:attrName>style.visibility</p:attrName>
                                        </p:attrNameLst>
                                      </p:cBhvr>
                                      <p:to>
                                        <p:strVal val="visible"/>
                                      </p:to>
                                    </p:set>
                                    <p:anim calcmode="lin" valueType="num">
                                      <p:cBhvr>
                                        <p:cTn id="11" dur="500" fill="hold"/>
                                        <p:tgtEl>
                                          <p:spTgt spid="135">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135">
                                            <p:txEl>
                                              <p:pRg st="1" end="1"/>
                                            </p:txEl>
                                          </p:spTgt>
                                        </p:tgtEl>
                                        <p:attrNameLst>
                                          <p:attrName>style.visibility</p:attrName>
                                        </p:attrNameLst>
                                      </p:cBhvr>
                                      <p:to>
                                        <p:strVal val="visible"/>
                                      </p:to>
                                    </p:set>
                                    <p:anim calcmode="lin" valueType="num">
                                      <p:cBhvr>
                                        <p:cTn id="17" dur="500" fill="hold"/>
                                        <p:tgtEl>
                                          <p:spTgt spid="135">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1" fill="hold">
                                  <p:stCondLst>
                                    <p:cond delay="0"/>
                                  </p:stCondLst>
                                  <p:iterate type="el" backwards="0">
                                    <p:tmAbs val="0"/>
                                  </p:iterate>
                                  <p:childTnLst>
                                    <p:set>
                                      <p:cBhvr>
                                        <p:cTn id="22" fill="hold"/>
                                        <p:tgtEl>
                                          <p:spTgt spid="135">
                                            <p:txEl>
                                              <p:pRg st="2" end="2"/>
                                            </p:txEl>
                                          </p:spTgt>
                                        </p:tgtEl>
                                        <p:attrNameLst>
                                          <p:attrName>style.visibility</p:attrName>
                                        </p:attrNameLst>
                                      </p:cBhvr>
                                      <p:to>
                                        <p:strVal val="visible"/>
                                      </p:to>
                                    </p:set>
                                    <p:anim calcmode="lin" valueType="num">
                                      <p:cBhvr>
                                        <p:cTn id="23" dur="500" fill="hold"/>
                                        <p:tgtEl>
                                          <p:spTgt spid="135">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1" fill="hold">
                                  <p:stCondLst>
                                    <p:cond delay="0"/>
                                  </p:stCondLst>
                                  <p:iterate type="el" backwards="0">
                                    <p:tmAbs val="0"/>
                                  </p:iterate>
                                  <p:childTnLst>
                                    <p:set>
                                      <p:cBhvr>
                                        <p:cTn id="28" fill="hold"/>
                                        <p:tgtEl>
                                          <p:spTgt spid="135">
                                            <p:txEl>
                                              <p:pRg st="3" end="3"/>
                                            </p:txEl>
                                          </p:spTgt>
                                        </p:tgtEl>
                                        <p:attrNameLst>
                                          <p:attrName>style.visibility</p:attrName>
                                        </p:attrNameLst>
                                      </p:cBhvr>
                                      <p:to>
                                        <p:strVal val="visible"/>
                                      </p:to>
                                    </p:set>
                                    <p:anim calcmode="lin" valueType="num">
                                      <p:cBhvr>
                                        <p:cTn id="29" dur="500" fill="hold"/>
                                        <p:tgtEl>
                                          <p:spTgt spid="135">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1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5"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Optimist International"/>
          <p:cNvSpPr txBox="1"/>
          <p:nvPr/>
        </p:nvSpPr>
        <p:spPr>
          <a:xfrm>
            <a:off x="3169920" y="6397726"/>
            <a:ext cx="2804160" cy="28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800"/>
              </a:spcBef>
              <a:defRPr sz="1400">
                <a:solidFill>
                  <a:srgbClr val="5E574E"/>
                </a:solidFill>
                <a:latin typeface="Arial"/>
                <a:ea typeface="Arial"/>
                <a:cs typeface="Arial"/>
                <a:sym typeface="Arial"/>
              </a:defRPr>
            </a:lvl1pPr>
          </a:lstStyle>
          <a:p>
            <a:pPr/>
            <a:r>
              <a:t>Optimist International</a:t>
            </a:r>
          </a:p>
        </p:txBody>
      </p:sp>
      <p:sp>
        <p:nvSpPr>
          <p:cNvPr id="141" name="Slide Number"/>
          <p:cNvSpPr txBox="1"/>
          <p:nvPr>
            <p:ph type="sldNum" sz="quarter" idx="2"/>
          </p:nvPr>
        </p:nvSpPr>
        <p:spPr>
          <a:xfrm>
            <a:off x="8432976" y="6397726"/>
            <a:ext cx="203025"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2" name="BASIC PRINCIPLES OF PARLIAMENTARY PROCEDURE"/>
          <p:cNvSpPr txBox="1"/>
          <p:nvPr>
            <p:ph type="title"/>
          </p:nvPr>
        </p:nvSpPr>
        <p:spPr>
          <a:xfrm>
            <a:off x="406400" y="228599"/>
            <a:ext cx="7213600" cy="1143002"/>
          </a:xfrm>
          <a:prstGeom prst="rect">
            <a:avLst/>
          </a:prstGeom>
        </p:spPr>
        <p:txBody>
          <a:bodyPr/>
          <a:lstStyle>
            <a:lvl1pPr defTabSz="841247">
              <a:defRPr sz="2944"/>
            </a:lvl1pPr>
          </a:lstStyle>
          <a:p>
            <a:pPr/>
            <a:r>
              <a:t>BASIC PRINCIPLES OF PARLIAMENTARY PROCEDURE</a:t>
            </a:r>
          </a:p>
        </p:txBody>
      </p:sp>
      <p:sp>
        <p:nvSpPr>
          <p:cNvPr id="143" name="Consider one thing at a time…"/>
          <p:cNvSpPr txBox="1"/>
          <p:nvPr>
            <p:ph type="body" idx="1"/>
          </p:nvPr>
        </p:nvSpPr>
        <p:spPr>
          <a:prstGeom prst="rect">
            <a:avLst/>
          </a:prstGeom>
        </p:spPr>
        <p:txBody>
          <a:bodyPr/>
          <a:lstStyle/>
          <a:p>
            <a:pPr marL="522287" indent="-522287">
              <a:lnSpc>
                <a:spcPct val="90000"/>
              </a:lnSpc>
              <a:buChar char="❶"/>
              <a:defRPr b="1">
                <a:latin typeface="Arial"/>
                <a:ea typeface="Arial"/>
                <a:cs typeface="Arial"/>
                <a:sym typeface="Arial"/>
              </a:defRPr>
            </a:pPr>
            <a:r>
              <a:t>Consider one thing at a time</a:t>
            </a:r>
          </a:p>
          <a:p>
            <a:pPr marL="522287" indent="-522287">
              <a:lnSpc>
                <a:spcPct val="90000"/>
              </a:lnSpc>
              <a:buChar char="❶"/>
              <a:defRPr b="1" sz="2000">
                <a:latin typeface="Arial"/>
                <a:ea typeface="Arial"/>
                <a:cs typeface="Arial"/>
                <a:sym typeface="Arial"/>
              </a:defRPr>
            </a:pPr>
          </a:p>
          <a:p>
            <a:pPr marL="522287" indent="-522287">
              <a:lnSpc>
                <a:spcPct val="90000"/>
              </a:lnSpc>
              <a:buChar char="❷"/>
              <a:defRPr b="1">
                <a:latin typeface="Arial"/>
                <a:ea typeface="Arial"/>
                <a:cs typeface="Arial"/>
                <a:sym typeface="Arial"/>
              </a:defRPr>
            </a:pPr>
            <a:r>
              <a:t>Ensure justice, courtesy and equal treatment to all members</a:t>
            </a:r>
          </a:p>
          <a:p>
            <a:pPr lvl="3" marL="1608137" indent="-228600">
              <a:lnSpc>
                <a:spcPct val="90000"/>
              </a:lnSpc>
              <a:spcBef>
                <a:spcPts val="0"/>
              </a:spcBef>
              <a:buChar char="❷"/>
              <a:defRPr b="1" sz="2000">
                <a:latin typeface="Arial"/>
                <a:ea typeface="Arial"/>
                <a:cs typeface="Arial"/>
                <a:sym typeface="Arial"/>
              </a:defRPr>
            </a:pPr>
          </a:p>
          <a:p>
            <a:pPr marL="522287" indent="-522287">
              <a:lnSpc>
                <a:spcPct val="90000"/>
              </a:lnSpc>
              <a:buChar char="❸"/>
              <a:defRPr b="1">
                <a:latin typeface="Arial"/>
                <a:ea typeface="Arial"/>
                <a:cs typeface="Arial"/>
                <a:sym typeface="Arial"/>
              </a:defRPr>
            </a:pPr>
            <a:r>
              <a:t>Serve the will of the majority</a:t>
            </a:r>
          </a:p>
          <a:p>
            <a:pPr lvl="3" marL="1608137" indent="-228600">
              <a:lnSpc>
                <a:spcPct val="90000"/>
              </a:lnSpc>
              <a:spcBef>
                <a:spcPts val="0"/>
              </a:spcBef>
              <a:buChar char="❸"/>
              <a:defRPr b="1" sz="2000">
                <a:latin typeface="Arial"/>
                <a:ea typeface="Arial"/>
                <a:cs typeface="Arial"/>
                <a:sym typeface="Arial"/>
              </a:defRPr>
            </a:pPr>
          </a:p>
          <a:p>
            <a:pPr marL="522287" indent="-522287">
              <a:lnSpc>
                <a:spcPct val="90000"/>
              </a:lnSpc>
              <a:buChar char="❹"/>
              <a:defRPr b="1">
                <a:latin typeface="Arial"/>
                <a:ea typeface="Arial"/>
                <a:cs typeface="Arial"/>
                <a:sym typeface="Arial"/>
              </a:defRPr>
            </a:pPr>
            <a:r>
              <a:t>Preserve the right of the minority to be heard.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anim calcmode="lin" valueType="num">
                                      <p:cBhvr>
                                        <p:cTn id="7" dur="500" fill="hold"/>
                                        <p:tgtEl>
                                          <p:spTgt spid="143">
                                            <p:bg/>
                                          </p:spTgt>
                                        </p:tgtEl>
                                        <p:attrNameLst>
                                          <p:attrName>ppt_x</p:attrName>
                                        </p:attrNameLst>
                                      </p:cBhvr>
                                      <p:tavLst>
                                        <p:tav tm="0">
                                          <p:val>
                                            <p:strVal val="1+#ppt_w/2"/>
                                          </p:val>
                                        </p:tav>
                                        <p:tav tm="100000">
                                          <p:val>
                                            <p:strVal val="#ppt_x"/>
                                          </p:val>
                                        </p:tav>
                                      </p:tavLst>
                                    </p:anim>
                                    <p:anim calcmode="lin" valueType="num">
                                      <p:cBhvr>
                                        <p:cTn id="8" dur="500" fill="hold"/>
                                        <p:tgtEl>
                                          <p:spTgt spid="143">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43">
                                            <p:txEl>
                                              <p:pRg st="0" end="0"/>
                                            </p:txEl>
                                          </p:spTgt>
                                        </p:tgtEl>
                                        <p:attrNameLst>
                                          <p:attrName>style.visibility</p:attrName>
                                        </p:attrNameLst>
                                      </p:cBhvr>
                                      <p:to>
                                        <p:strVal val="visible"/>
                                      </p:to>
                                    </p:set>
                                    <p:anim calcmode="lin" valueType="num">
                                      <p:cBhvr>
                                        <p:cTn id="11" dur="500" fill="hold"/>
                                        <p:tgtEl>
                                          <p:spTgt spid="143">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4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Class="entr" nodeType="afterEffect" presetSubtype="2" presetID="2" grpId="1" fill="hold">
                                  <p:stCondLst>
                                    <p:cond delay="0"/>
                                  </p:stCondLst>
                                  <p:iterate type="el" backwards="0">
                                    <p:tmAbs val="0"/>
                                  </p:iterate>
                                  <p:childTnLst>
                                    <p:set>
                                      <p:cBhvr>
                                        <p:cTn id="15" fill="hold"/>
                                        <p:tgtEl>
                                          <p:spTgt spid="143">
                                            <p:txEl>
                                              <p:pRg st="1" end="1"/>
                                            </p:txEl>
                                          </p:spTgt>
                                        </p:tgtEl>
                                        <p:attrNameLst>
                                          <p:attrName>style.visibility</p:attrName>
                                        </p:attrNameLst>
                                      </p:cBhvr>
                                      <p:to>
                                        <p:strVal val="visible"/>
                                      </p:to>
                                    </p:set>
                                    <p:anim calcmode="lin" valueType="num">
                                      <p:cBhvr>
                                        <p:cTn id="16" dur="500" fill="hold"/>
                                        <p:tgtEl>
                                          <p:spTgt spid="143">
                                            <p:txEl>
                                              <p:pRg st="1" end="1"/>
                                            </p:txEl>
                                          </p:spTgt>
                                        </p:tgtEl>
                                        <p:attrNameLst>
                                          <p:attrName>ppt_x</p:attrName>
                                        </p:attrNameLst>
                                      </p:cBhvr>
                                      <p:tavLst>
                                        <p:tav tm="0">
                                          <p:val>
                                            <p:strVal val="1+#ppt_w/2"/>
                                          </p:val>
                                        </p:tav>
                                        <p:tav tm="100000">
                                          <p:val>
                                            <p:strVal val="#ppt_x"/>
                                          </p:val>
                                        </p:tav>
                                      </p:tavLst>
                                    </p:anim>
                                    <p:anim calcmode="lin" valueType="num">
                                      <p:cBhvr>
                                        <p:cTn id="17" dur="500" fill="hold"/>
                                        <p:tgtEl>
                                          <p:spTgt spid="1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 grpId="1" fill="hold">
                                  <p:stCondLst>
                                    <p:cond delay="0"/>
                                  </p:stCondLst>
                                  <p:iterate type="el" backwards="0">
                                    <p:tmAbs val="0"/>
                                  </p:iterate>
                                  <p:childTnLst>
                                    <p:set>
                                      <p:cBhvr>
                                        <p:cTn id="21" fill="hold"/>
                                        <p:tgtEl>
                                          <p:spTgt spid="143">
                                            <p:txEl>
                                              <p:pRg st="2" end="2"/>
                                            </p:txEl>
                                          </p:spTgt>
                                        </p:tgtEl>
                                        <p:attrNameLst>
                                          <p:attrName>style.visibility</p:attrName>
                                        </p:attrNameLst>
                                      </p:cBhvr>
                                      <p:to>
                                        <p:strVal val="visible"/>
                                      </p:to>
                                    </p:set>
                                    <p:anim calcmode="lin" valueType="num">
                                      <p:cBhvr>
                                        <p:cTn id="22" dur="500" fill="hold"/>
                                        <p:tgtEl>
                                          <p:spTgt spid="143">
                                            <p:txEl>
                                              <p:pRg st="2" end="2"/>
                                            </p:txEl>
                                          </p:spTgt>
                                        </p:tgtEl>
                                        <p:attrNameLst>
                                          <p:attrName>ppt_x</p:attrName>
                                        </p:attrNameLst>
                                      </p:cBhvr>
                                      <p:tavLst>
                                        <p:tav tm="0">
                                          <p:val>
                                            <p:strVal val="1+#ppt_w/2"/>
                                          </p:val>
                                        </p:tav>
                                        <p:tav tm="100000">
                                          <p:val>
                                            <p:strVal val="#ppt_x"/>
                                          </p:val>
                                        </p:tav>
                                      </p:tavLst>
                                    </p:anim>
                                    <p:anim calcmode="lin" valueType="num">
                                      <p:cBhvr>
                                        <p:cTn id="23" dur="500" fill="hold"/>
                                        <p:tgtEl>
                                          <p:spTgt spid="143">
                                            <p:txEl>
                                              <p:pRg st="2" end="2"/>
                                            </p:txEl>
                                          </p:spTgt>
                                        </p:tgtEl>
                                        <p:attrNameLst>
                                          <p:attrName>ppt_y</p:attrName>
                                        </p:attrNameLst>
                                      </p:cBhvr>
                                      <p:tavLst>
                                        <p:tav tm="0">
                                          <p:val>
                                            <p:strVal val="#ppt_y"/>
                                          </p:val>
                                        </p:tav>
                                        <p:tav tm="100000">
                                          <p:val>
                                            <p:strVal val="#ppt_y"/>
                                          </p:val>
                                        </p:tav>
                                      </p:tavLst>
                                    </p:anim>
                                  </p:childTnLst>
                                </p:cTn>
                              </p:par>
                              <p:par>
                                <p:cTn id="24" presetClass="entr" nodeType="withEffect" presetSubtype="2" presetID="2" grpId="1" fill="hold">
                                  <p:stCondLst>
                                    <p:cond delay="0"/>
                                  </p:stCondLst>
                                  <p:iterate type="el" backwards="0">
                                    <p:tmAbs val="0"/>
                                  </p:iterate>
                                  <p:childTnLst>
                                    <p:set>
                                      <p:cBhvr>
                                        <p:cTn id="25" fill="hold"/>
                                        <p:tgtEl>
                                          <p:spTgt spid="143">
                                            <p:txEl>
                                              <p:pRg st="3" end="3"/>
                                            </p:txEl>
                                          </p:spTgt>
                                        </p:tgtEl>
                                        <p:attrNameLst>
                                          <p:attrName>style.visibility</p:attrName>
                                        </p:attrNameLst>
                                      </p:cBhvr>
                                      <p:to>
                                        <p:strVal val="visible"/>
                                      </p:to>
                                    </p:set>
                                    <p:anim calcmode="lin" valueType="num">
                                      <p:cBhvr>
                                        <p:cTn id="26" dur="500" fill="hold"/>
                                        <p:tgtEl>
                                          <p:spTgt spid="143">
                                            <p:txEl>
                                              <p:pRg st="3" end="3"/>
                                            </p:txEl>
                                          </p:spTgt>
                                        </p:tgtEl>
                                        <p:attrNameLst>
                                          <p:attrName>ppt_x</p:attrName>
                                        </p:attrNameLst>
                                      </p:cBhvr>
                                      <p:tavLst>
                                        <p:tav tm="0">
                                          <p:val>
                                            <p:strVal val="1+#ppt_w/2"/>
                                          </p:val>
                                        </p:tav>
                                        <p:tav tm="100000">
                                          <p:val>
                                            <p:strVal val="#ppt_x"/>
                                          </p:val>
                                        </p:tav>
                                      </p:tavLst>
                                    </p:anim>
                                    <p:anim calcmode="lin" valueType="num">
                                      <p:cBhvr>
                                        <p:cTn id="27" dur="500" fill="hold"/>
                                        <p:tgtEl>
                                          <p:spTgt spid="14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Class="entr" nodeType="afterEffect" presetSubtype="2" presetID="2" grpId="1" fill="hold">
                                  <p:stCondLst>
                                    <p:cond delay="0"/>
                                  </p:stCondLst>
                                  <p:iterate type="el" backwards="0">
                                    <p:tmAbs val="0"/>
                                  </p:iterate>
                                  <p:childTnLst>
                                    <p:set>
                                      <p:cBhvr>
                                        <p:cTn id="30" fill="hold"/>
                                        <p:tgtEl>
                                          <p:spTgt spid="143">
                                            <p:txEl>
                                              <p:pRg st="4" end="4"/>
                                            </p:txEl>
                                          </p:spTgt>
                                        </p:tgtEl>
                                        <p:attrNameLst>
                                          <p:attrName>style.visibility</p:attrName>
                                        </p:attrNameLst>
                                      </p:cBhvr>
                                      <p:to>
                                        <p:strVal val="visible"/>
                                      </p:to>
                                    </p:set>
                                    <p:anim calcmode="lin" valueType="num">
                                      <p:cBhvr>
                                        <p:cTn id="31" dur="500" fill="hold"/>
                                        <p:tgtEl>
                                          <p:spTgt spid="143">
                                            <p:txEl>
                                              <p:pRg st="4" end="4"/>
                                            </p:txEl>
                                          </p:spTgt>
                                        </p:tgtEl>
                                        <p:attrNameLst>
                                          <p:attrName>ppt_x</p:attrName>
                                        </p:attrNameLst>
                                      </p:cBhvr>
                                      <p:tavLst>
                                        <p:tav tm="0">
                                          <p:val>
                                            <p:strVal val="1+#ppt_w/2"/>
                                          </p:val>
                                        </p:tav>
                                        <p:tav tm="100000">
                                          <p:val>
                                            <p:strVal val="#ppt_x"/>
                                          </p:val>
                                        </p:tav>
                                      </p:tavLst>
                                    </p:anim>
                                    <p:anim calcmode="lin" valueType="num">
                                      <p:cBhvr>
                                        <p:cTn id="32" dur="500" fill="hold"/>
                                        <p:tgtEl>
                                          <p:spTgt spid="143">
                                            <p:txEl>
                                              <p:pRg st="4" end="4"/>
                                            </p:txEl>
                                          </p:spTgt>
                                        </p:tgtEl>
                                        <p:attrNameLst>
                                          <p:attrName>ppt_y</p:attrName>
                                        </p:attrNameLst>
                                      </p:cBhvr>
                                      <p:tavLst>
                                        <p:tav tm="0">
                                          <p:val>
                                            <p:strVal val="#ppt_y"/>
                                          </p:val>
                                        </p:tav>
                                        <p:tav tm="100000">
                                          <p:val>
                                            <p:strVal val="#ppt_y"/>
                                          </p:val>
                                        </p:tav>
                                      </p:tavLst>
                                    </p:anim>
                                  </p:childTnLst>
                                </p:cTn>
                              </p:par>
                              <p:par>
                                <p:cTn id="33" presetClass="entr" nodeType="withEffect" presetSubtype="2" presetID="2" grpId="1" fill="hold">
                                  <p:stCondLst>
                                    <p:cond delay="0"/>
                                  </p:stCondLst>
                                  <p:iterate type="el" backwards="0">
                                    <p:tmAbs val="0"/>
                                  </p:iterate>
                                  <p:childTnLst>
                                    <p:set>
                                      <p:cBhvr>
                                        <p:cTn id="34" fill="hold"/>
                                        <p:tgtEl>
                                          <p:spTgt spid="143">
                                            <p:txEl>
                                              <p:pRg st="5" end="5"/>
                                            </p:txEl>
                                          </p:spTgt>
                                        </p:tgtEl>
                                        <p:attrNameLst>
                                          <p:attrName>style.visibility</p:attrName>
                                        </p:attrNameLst>
                                      </p:cBhvr>
                                      <p:to>
                                        <p:strVal val="visible"/>
                                      </p:to>
                                    </p:set>
                                    <p:anim calcmode="lin" valueType="num">
                                      <p:cBhvr>
                                        <p:cTn id="35" dur="500" fill="hold"/>
                                        <p:tgtEl>
                                          <p:spTgt spid="143">
                                            <p:txEl>
                                              <p:pRg st="5" end="5"/>
                                            </p:txEl>
                                          </p:spTgt>
                                        </p:tgtEl>
                                        <p:attrNameLst>
                                          <p:attrName>ppt_x</p:attrName>
                                        </p:attrNameLst>
                                      </p:cBhvr>
                                      <p:tavLst>
                                        <p:tav tm="0">
                                          <p:val>
                                            <p:strVal val="1+#ppt_w/2"/>
                                          </p:val>
                                        </p:tav>
                                        <p:tav tm="100000">
                                          <p:val>
                                            <p:strVal val="#ppt_x"/>
                                          </p:val>
                                        </p:tav>
                                      </p:tavLst>
                                    </p:anim>
                                    <p:anim calcmode="lin" valueType="num">
                                      <p:cBhvr>
                                        <p:cTn id="36" dur="500" fill="hold"/>
                                        <p:tgtEl>
                                          <p:spTgt spid="1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2" presetID="2" grpId="1" fill="hold">
                                  <p:stCondLst>
                                    <p:cond delay="0"/>
                                  </p:stCondLst>
                                  <p:iterate type="el" backwards="0">
                                    <p:tmAbs val="0"/>
                                  </p:iterate>
                                  <p:childTnLst>
                                    <p:set>
                                      <p:cBhvr>
                                        <p:cTn id="40" fill="hold"/>
                                        <p:tgtEl>
                                          <p:spTgt spid="143">
                                            <p:txEl>
                                              <p:pRg st="6" end="6"/>
                                            </p:txEl>
                                          </p:spTgt>
                                        </p:tgtEl>
                                        <p:attrNameLst>
                                          <p:attrName>style.visibility</p:attrName>
                                        </p:attrNameLst>
                                      </p:cBhvr>
                                      <p:to>
                                        <p:strVal val="visible"/>
                                      </p:to>
                                    </p:set>
                                    <p:anim calcmode="lin" valueType="num">
                                      <p:cBhvr>
                                        <p:cTn id="41" dur="500" fill="hold"/>
                                        <p:tgtEl>
                                          <p:spTgt spid="143">
                                            <p:txEl>
                                              <p:pRg st="6" end="6"/>
                                            </p:txEl>
                                          </p:spTgt>
                                        </p:tgtEl>
                                        <p:attrNameLst>
                                          <p:attrName>ppt_x</p:attrName>
                                        </p:attrNameLst>
                                      </p:cBhvr>
                                      <p:tavLst>
                                        <p:tav tm="0">
                                          <p:val>
                                            <p:strVal val="1+#ppt_w/2"/>
                                          </p:val>
                                        </p:tav>
                                        <p:tav tm="100000">
                                          <p:val>
                                            <p:strVal val="#ppt_x"/>
                                          </p:val>
                                        </p:tav>
                                      </p:tavLst>
                                    </p:anim>
                                    <p:anim calcmode="lin" valueType="num">
                                      <p:cBhvr>
                                        <p:cTn id="42" dur="500" fill="hold"/>
                                        <p:tgtEl>
                                          <p:spTgt spid="1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3" grpId="1"/>
    </p:bldLst>
  </p:timing>
</p:sld>
</file>

<file path=ppt/theme/theme1.xml><?xml version="1.0" encoding="utf-8"?>
<a:theme xmlns:a="http://schemas.openxmlformats.org/drawingml/2006/main" xmlns:r="http://schemas.openxmlformats.org/officeDocument/2006/relationships" name="Contemporary Portrait">
  <a:themeElements>
    <a:clrScheme name="Contemporary Portrait">
      <a:dk1>
        <a:srgbClr val="000000"/>
      </a:dk1>
      <a:lt1>
        <a:srgbClr val="FFFFFF"/>
      </a:lt1>
      <a:dk2>
        <a:srgbClr val="A7A7A7"/>
      </a:dk2>
      <a:lt2>
        <a:srgbClr val="535353"/>
      </a:lt2>
      <a:accent1>
        <a:srgbClr val="FF6600"/>
      </a:accent1>
      <a:accent2>
        <a:srgbClr val="FFCC00"/>
      </a:accent2>
      <a:accent3>
        <a:srgbClr val="9BBB59"/>
      </a:accent3>
      <a:accent4>
        <a:srgbClr val="8064A2"/>
      </a:accent4>
      <a:accent5>
        <a:srgbClr val="4BACC6"/>
      </a:accent5>
      <a:accent6>
        <a:srgbClr val="F79646"/>
      </a:accent6>
      <a:hlink>
        <a:srgbClr val="0000FF"/>
      </a:hlink>
      <a:folHlink>
        <a:srgbClr val="FF00FF"/>
      </a:folHlink>
    </a:clrScheme>
    <a:fontScheme name="Contemporary Portrait">
      <a:majorFont>
        <a:latin typeface="Helvetica"/>
        <a:ea typeface="Helvetica"/>
        <a:cs typeface="Helvetica"/>
      </a:majorFont>
      <a:minorFont>
        <a:latin typeface="Times New Roman"/>
        <a:ea typeface="Times New Roman"/>
        <a:cs typeface="Times New Roman"/>
      </a:minorFont>
    </a:fontScheme>
    <a:fmtScheme name="Contemporary Portra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ontemporary Portrait">
  <a:themeElements>
    <a:clrScheme name="Contemporary Portrait">
      <a:dk1>
        <a:srgbClr val="000000"/>
      </a:dk1>
      <a:lt1>
        <a:srgbClr val="FFFFFF"/>
      </a:lt1>
      <a:dk2>
        <a:srgbClr val="A7A7A7"/>
      </a:dk2>
      <a:lt2>
        <a:srgbClr val="535353"/>
      </a:lt2>
      <a:accent1>
        <a:srgbClr val="FF6600"/>
      </a:accent1>
      <a:accent2>
        <a:srgbClr val="FFCC00"/>
      </a:accent2>
      <a:accent3>
        <a:srgbClr val="9BBB59"/>
      </a:accent3>
      <a:accent4>
        <a:srgbClr val="8064A2"/>
      </a:accent4>
      <a:accent5>
        <a:srgbClr val="4BACC6"/>
      </a:accent5>
      <a:accent6>
        <a:srgbClr val="F79646"/>
      </a:accent6>
      <a:hlink>
        <a:srgbClr val="0000FF"/>
      </a:hlink>
      <a:folHlink>
        <a:srgbClr val="FF00FF"/>
      </a:folHlink>
    </a:clrScheme>
    <a:fontScheme name="Contemporary Portrait">
      <a:majorFont>
        <a:latin typeface="Helvetica"/>
        <a:ea typeface="Helvetica"/>
        <a:cs typeface="Helvetica"/>
      </a:majorFont>
      <a:minorFont>
        <a:latin typeface="Times New Roman"/>
        <a:ea typeface="Times New Roman"/>
        <a:cs typeface="Times New Roman"/>
      </a:minorFont>
    </a:fontScheme>
    <a:fmtScheme name="Contemporary Portra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